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</p:sldMasterIdLst>
  <p:notesMasterIdLst>
    <p:notesMasterId r:id="rId31"/>
  </p:notesMasterIdLst>
  <p:sldIdLst>
    <p:sldId id="256" r:id="rId7"/>
    <p:sldId id="355" r:id="rId8"/>
    <p:sldId id="359" r:id="rId9"/>
    <p:sldId id="360" r:id="rId10"/>
    <p:sldId id="298" r:id="rId11"/>
    <p:sldId id="301" r:id="rId12"/>
    <p:sldId id="299" r:id="rId13"/>
    <p:sldId id="348" r:id="rId14"/>
    <p:sldId id="350" r:id="rId15"/>
    <p:sldId id="356" r:id="rId16"/>
    <p:sldId id="361" r:id="rId17"/>
    <p:sldId id="362" r:id="rId18"/>
    <p:sldId id="363" r:id="rId19"/>
    <p:sldId id="364" r:id="rId20"/>
    <p:sldId id="365" r:id="rId21"/>
    <p:sldId id="357" r:id="rId22"/>
    <p:sldId id="353" r:id="rId23"/>
    <p:sldId id="310" r:id="rId24"/>
    <p:sldId id="311" r:id="rId25"/>
    <p:sldId id="272" r:id="rId26"/>
    <p:sldId id="331" r:id="rId27"/>
    <p:sldId id="341" r:id="rId28"/>
    <p:sldId id="354" r:id="rId29"/>
    <p:sldId id="273" r:id="rId30"/>
  </p:sldIdLst>
  <p:sldSz cx="9144000" cy="6858000" type="screen4x3"/>
  <p:notesSz cx="6781800" cy="9926638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D"/>
    <a:srgbClr val="3C3C3E"/>
    <a:srgbClr val="515151"/>
    <a:srgbClr val="9FC553"/>
    <a:srgbClr val="327057"/>
    <a:srgbClr val="3A8265"/>
    <a:srgbClr val="569465"/>
    <a:srgbClr val="4B8158"/>
    <a:srgbClr val="427933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92"/>
    <p:restoredTop sz="93412" autoAdjust="0"/>
  </p:normalViewPr>
  <p:slideViewPr>
    <p:cSldViewPr>
      <p:cViewPr varScale="1">
        <p:scale>
          <a:sx n="69" d="100"/>
          <a:sy n="69" d="100"/>
        </p:scale>
        <p:origin x="1218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2AD768-8596-4CD7-B2DB-2E7CB4B09017}" type="doc">
      <dgm:prSet loTypeId="urn:microsoft.com/office/officeart/2005/8/layout/chart3" loCatId="relationship" qsTypeId="urn:microsoft.com/office/officeart/2005/8/quickstyle/simple1" qsCatId="simple" csTypeId="urn:microsoft.com/office/officeart/2005/8/colors/accent6_4" csCatId="accent6" phldr="1"/>
      <dgm:spPr/>
    </dgm:pt>
    <dgm:pt modelId="{CACCA032-67FD-4EBC-A3EE-549E1242F3E8}">
      <dgm:prSet phldrT="[Text]" custT="1"/>
      <dgm:spPr/>
      <dgm:t>
        <a:bodyPr/>
        <a:lstStyle/>
        <a:p>
          <a:pPr>
            <a:lnSpc>
              <a:spcPct val="80000"/>
            </a:lnSpc>
          </a:pPr>
          <a:r>
            <a:rPr lang="th-TH" sz="1600" b="1" dirty="0">
              <a:latin typeface="TH SarabunPSK" panose="020B0500040200020003" pitchFamily="34" charset="-34"/>
              <a:cs typeface="TH SarabunPSK" panose="020B0500040200020003" pitchFamily="34" charset="-34"/>
            </a:rPr>
            <a:t>ยกระดับสังคม</a:t>
          </a:r>
          <a:endParaRPr lang="en-US" sz="1600" b="1" dirty="0">
            <a:latin typeface="TH SarabunPSK" panose="020B0500040200020003" pitchFamily="34" charset="-34"/>
            <a:cs typeface="TH SarabunPSK" panose="020B0500040200020003" pitchFamily="34" charset="-34"/>
          </a:endParaRPr>
        </a:p>
      </dgm:t>
    </dgm:pt>
    <dgm:pt modelId="{6F1595EA-B01A-4C26-9097-7F4BE7E42204}" type="parTrans" cxnId="{0F819767-5E6B-4615-9A25-1ECAD6151A81}">
      <dgm:prSet/>
      <dgm:spPr/>
      <dgm:t>
        <a:bodyPr/>
        <a:lstStyle/>
        <a:p>
          <a:pPr>
            <a:lnSpc>
              <a:spcPct val="80000"/>
            </a:lnSpc>
          </a:pPr>
          <a:endParaRPr lang="en-US" sz="1600" b="1">
            <a:latin typeface="TH SarabunPSK" panose="020B0500040200020003" pitchFamily="34" charset="-34"/>
            <a:cs typeface="TH SarabunPSK" panose="020B0500040200020003" pitchFamily="34" charset="-34"/>
          </a:endParaRPr>
        </a:p>
      </dgm:t>
    </dgm:pt>
    <dgm:pt modelId="{FF47D01F-7C8D-412B-BB39-F0491F935C5B}" type="sibTrans" cxnId="{0F819767-5E6B-4615-9A25-1ECAD6151A81}">
      <dgm:prSet/>
      <dgm:spPr/>
      <dgm:t>
        <a:bodyPr/>
        <a:lstStyle/>
        <a:p>
          <a:pPr>
            <a:lnSpc>
              <a:spcPct val="80000"/>
            </a:lnSpc>
          </a:pPr>
          <a:endParaRPr lang="en-US" sz="1600" b="1">
            <a:latin typeface="TH SarabunPSK" panose="020B0500040200020003" pitchFamily="34" charset="-34"/>
            <a:cs typeface="TH SarabunPSK" panose="020B0500040200020003" pitchFamily="34" charset="-34"/>
          </a:endParaRPr>
        </a:p>
      </dgm:t>
    </dgm:pt>
    <dgm:pt modelId="{3A51AA20-6B70-436D-AEB9-D13F0130FCDD}">
      <dgm:prSet phldrT="[Text]" custT="1"/>
      <dgm:spPr/>
      <dgm:t>
        <a:bodyPr/>
        <a:lstStyle/>
        <a:p>
          <a:pPr>
            <a:lnSpc>
              <a:spcPct val="80000"/>
            </a:lnSpc>
          </a:pPr>
          <a:r>
            <a:rPr lang="th-TH" sz="1600" b="1" dirty="0">
              <a:latin typeface="TH SarabunPSK" panose="020B0500040200020003" pitchFamily="34" charset="-34"/>
              <a:cs typeface="TH SarabunPSK" panose="020B0500040200020003" pitchFamily="34" charset="-34"/>
            </a:rPr>
            <a:t>เศรษฐกิจดิจิตอล</a:t>
          </a:r>
          <a:endParaRPr lang="en-US" sz="1600" b="1" dirty="0">
            <a:latin typeface="TH SarabunPSK" panose="020B0500040200020003" pitchFamily="34" charset="-34"/>
            <a:cs typeface="TH SarabunPSK" panose="020B0500040200020003" pitchFamily="34" charset="-34"/>
          </a:endParaRPr>
        </a:p>
      </dgm:t>
    </dgm:pt>
    <dgm:pt modelId="{2BED61FB-ED09-4F4B-8F0E-EF00D9F88F66}" type="parTrans" cxnId="{1B2B5801-7325-48D7-887B-82DADB94D2FA}">
      <dgm:prSet/>
      <dgm:spPr/>
      <dgm:t>
        <a:bodyPr/>
        <a:lstStyle/>
        <a:p>
          <a:pPr>
            <a:lnSpc>
              <a:spcPct val="80000"/>
            </a:lnSpc>
          </a:pPr>
          <a:endParaRPr lang="en-US" sz="1600" b="1">
            <a:latin typeface="TH SarabunPSK" panose="020B0500040200020003" pitchFamily="34" charset="-34"/>
            <a:cs typeface="TH SarabunPSK" panose="020B0500040200020003" pitchFamily="34" charset="-34"/>
          </a:endParaRPr>
        </a:p>
      </dgm:t>
    </dgm:pt>
    <dgm:pt modelId="{7E82D20E-7613-477B-9480-EB3888BD993C}" type="sibTrans" cxnId="{1B2B5801-7325-48D7-887B-82DADB94D2FA}">
      <dgm:prSet/>
      <dgm:spPr/>
      <dgm:t>
        <a:bodyPr/>
        <a:lstStyle/>
        <a:p>
          <a:pPr>
            <a:lnSpc>
              <a:spcPct val="80000"/>
            </a:lnSpc>
          </a:pPr>
          <a:endParaRPr lang="en-US" sz="1600" b="1">
            <a:latin typeface="TH SarabunPSK" panose="020B0500040200020003" pitchFamily="34" charset="-34"/>
            <a:cs typeface="TH SarabunPSK" panose="020B0500040200020003" pitchFamily="34" charset="-34"/>
          </a:endParaRPr>
        </a:p>
      </dgm:t>
    </dgm:pt>
    <dgm:pt modelId="{FA3A2F92-397D-41EC-B1C7-859C6ED82EDB}">
      <dgm:prSet phldrT="[Text]" custT="1"/>
      <dgm:spPr/>
      <dgm:t>
        <a:bodyPr/>
        <a:lstStyle/>
        <a:p>
          <a:pPr>
            <a:lnSpc>
              <a:spcPct val="80000"/>
            </a:lnSpc>
          </a:pPr>
          <a:r>
            <a:rPr lang="th-TH" sz="1600" b="1" dirty="0">
              <a:latin typeface="TH SarabunPSK" panose="020B0500040200020003" pitchFamily="34" charset="-34"/>
              <a:cs typeface="TH SarabunPSK" panose="020B0500040200020003" pitchFamily="34" charset="-34"/>
            </a:rPr>
            <a:t>การผลิต-ส่งออก</a:t>
          </a:r>
          <a:endParaRPr lang="en-US" sz="1600" b="1" dirty="0">
            <a:latin typeface="TH SarabunPSK" panose="020B0500040200020003" pitchFamily="34" charset="-34"/>
            <a:cs typeface="TH SarabunPSK" panose="020B0500040200020003" pitchFamily="34" charset="-34"/>
          </a:endParaRPr>
        </a:p>
      </dgm:t>
    </dgm:pt>
    <dgm:pt modelId="{E21BF09D-53FD-40CF-8D95-99C4320E7CB2}" type="parTrans" cxnId="{75AD7CB9-6ED7-4608-8865-51805210689F}">
      <dgm:prSet/>
      <dgm:spPr/>
      <dgm:t>
        <a:bodyPr/>
        <a:lstStyle/>
        <a:p>
          <a:pPr>
            <a:lnSpc>
              <a:spcPct val="80000"/>
            </a:lnSpc>
          </a:pPr>
          <a:endParaRPr lang="en-US" sz="1600" b="1">
            <a:latin typeface="TH SarabunPSK" panose="020B0500040200020003" pitchFamily="34" charset="-34"/>
            <a:cs typeface="TH SarabunPSK" panose="020B0500040200020003" pitchFamily="34" charset="-34"/>
          </a:endParaRPr>
        </a:p>
      </dgm:t>
    </dgm:pt>
    <dgm:pt modelId="{D9B94017-4427-49A4-8B94-EC85C1466480}" type="sibTrans" cxnId="{75AD7CB9-6ED7-4608-8865-51805210689F}">
      <dgm:prSet/>
      <dgm:spPr/>
      <dgm:t>
        <a:bodyPr/>
        <a:lstStyle/>
        <a:p>
          <a:pPr>
            <a:lnSpc>
              <a:spcPct val="80000"/>
            </a:lnSpc>
          </a:pPr>
          <a:endParaRPr lang="en-US" sz="1600" b="1">
            <a:latin typeface="TH SarabunPSK" panose="020B0500040200020003" pitchFamily="34" charset="-34"/>
            <a:cs typeface="TH SarabunPSK" panose="020B0500040200020003" pitchFamily="34" charset="-34"/>
          </a:endParaRPr>
        </a:p>
      </dgm:t>
    </dgm:pt>
    <dgm:pt modelId="{B91B6C10-F08C-4D30-AFB6-2CDD2782697D}">
      <dgm:prSet phldrT="[Text]" custT="1"/>
      <dgm:spPr/>
      <dgm:t>
        <a:bodyPr/>
        <a:lstStyle/>
        <a:p>
          <a:pPr>
            <a:lnSpc>
              <a:spcPct val="80000"/>
            </a:lnSpc>
          </a:pPr>
          <a:r>
            <a:rPr lang="th-TH" sz="1600" b="1" dirty="0">
              <a:latin typeface="TH SarabunPSK" panose="020B0500040200020003" pitchFamily="34" charset="-34"/>
              <a:cs typeface="TH SarabunPSK" panose="020B0500040200020003" pitchFamily="34" charset="-34"/>
            </a:rPr>
            <a:t>ลดต้นทุนเพิ่มกำไร</a:t>
          </a:r>
          <a:endParaRPr lang="en-US" sz="1600" b="1" dirty="0">
            <a:latin typeface="TH SarabunPSK" panose="020B0500040200020003" pitchFamily="34" charset="-34"/>
            <a:cs typeface="TH SarabunPSK" panose="020B0500040200020003" pitchFamily="34" charset="-34"/>
          </a:endParaRPr>
        </a:p>
      </dgm:t>
    </dgm:pt>
    <dgm:pt modelId="{0CDC4047-A8F7-41DB-AF20-AE63B95B4415}" type="parTrans" cxnId="{CE198095-6D84-44B3-B4CC-37535AB2718F}">
      <dgm:prSet/>
      <dgm:spPr/>
      <dgm:t>
        <a:bodyPr/>
        <a:lstStyle/>
        <a:p>
          <a:pPr>
            <a:lnSpc>
              <a:spcPct val="80000"/>
            </a:lnSpc>
          </a:pPr>
          <a:endParaRPr lang="en-US" sz="1600" b="1">
            <a:latin typeface="TH SarabunPSK" panose="020B0500040200020003" pitchFamily="34" charset="-34"/>
            <a:cs typeface="TH SarabunPSK" panose="020B0500040200020003" pitchFamily="34" charset="-34"/>
          </a:endParaRPr>
        </a:p>
      </dgm:t>
    </dgm:pt>
    <dgm:pt modelId="{ABD707B9-5F48-4249-A093-ED5CB28F818E}" type="sibTrans" cxnId="{CE198095-6D84-44B3-B4CC-37535AB2718F}">
      <dgm:prSet/>
      <dgm:spPr/>
      <dgm:t>
        <a:bodyPr/>
        <a:lstStyle/>
        <a:p>
          <a:pPr>
            <a:lnSpc>
              <a:spcPct val="80000"/>
            </a:lnSpc>
          </a:pPr>
          <a:endParaRPr lang="en-US" sz="1600" b="1">
            <a:latin typeface="TH SarabunPSK" panose="020B0500040200020003" pitchFamily="34" charset="-34"/>
            <a:cs typeface="TH SarabunPSK" panose="020B0500040200020003" pitchFamily="34" charset="-34"/>
          </a:endParaRPr>
        </a:p>
      </dgm:t>
    </dgm:pt>
    <dgm:pt modelId="{5BC8EF5E-993B-4AE2-94C0-2A80E9FEE4BD}">
      <dgm:prSet phldrT="[Text]" custT="1"/>
      <dgm:spPr/>
      <dgm:t>
        <a:bodyPr/>
        <a:lstStyle/>
        <a:p>
          <a:pPr>
            <a:lnSpc>
              <a:spcPct val="80000"/>
            </a:lnSpc>
          </a:pPr>
          <a:r>
            <a:rPr lang="en-US" sz="1600" b="1" dirty="0">
              <a:latin typeface="TH SarabunPSK" panose="020B0500040200020003" pitchFamily="34" charset="-34"/>
              <a:cs typeface="TH SarabunPSK" panose="020B0500040200020003" pitchFamily="34" charset="-34"/>
            </a:rPr>
            <a:t>Smart Farmer</a:t>
          </a:r>
        </a:p>
      </dgm:t>
    </dgm:pt>
    <dgm:pt modelId="{FE48D311-0745-4FCB-BDA3-BB873F0CAAB5}" type="parTrans" cxnId="{BB1085FB-B754-4960-B941-607717DA9629}">
      <dgm:prSet/>
      <dgm:spPr/>
      <dgm:t>
        <a:bodyPr/>
        <a:lstStyle/>
        <a:p>
          <a:pPr>
            <a:lnSpc>
              <a:spcPct val="80000"/>
            </a:lnSpc>
          </a:pPr>
          <a:endParaRPr lang="en-US" sz="1600" b="1">
            <a:latin typeface="TH SarabunPSK" panose="020B0500040200020003" pitchFamily="34" charset="-34"/>
            <a:cs typeface="TH SarabunPSK" panose="020B0500040200020003" pitchFamily="34" charset="-34"/>
          </a:endParaRPr>
        </a:p>
      </dgm:t>
    </dgm:pt>
    <dgm:pt modelId="{A8645317-3FC3-4732-A1AC-4DC52AD23D26}" type="sibTrans" cxnId="{BB1085FB-B754-4960-B941-607717DA9629}">
      <dgm:prSet/>
      <dgm:spPr/>
      <dgm:t>
        <a:bodyPr/>
        <a:lstStyle/>
        <a:p>
          <a:pPr>
            <a:lnSpc>
              <a:spcPct val="80000"/>
            </a:lnSpc>
          </a:pPr>
          <a:endParaRPr lang="en-US" sz="1600" b="1">
            <a:latin typeface="TH SarabunPSK" panose="020B0500040200020003" pitchFamily="34" charset="-34"/>
            <a:cs typeface="TH SarabunPSK" panose="020B0500040200020003" pitchFamily="34" charset="-34"/>
          </a:endParaRPr>
        </a:p>
      </dgm:t>
    </dgm:pt>
    <dgm:pt modelId="{0D9D7D67-CA1F-4B0F-9CCF-A1A0804272B8}">
      <dgm:prSet phldrT="[Text]" custT="1"/>
      <dgm:spPr/>
      <dgm:t>
        <a:bodyPr/>
        <a:lstStyle/>
        <a:p>
          <a:pPr>
            <a:lnSpc>
              <a:spcPct val="80000"/>
            </a:lnSpc>
          </a:pPr>
          <a:r>
            <a:rPr lang="en-US" sz="1600" b="1" dirty="0">
              <a:latin typeface="TH SarabunPSK" panose="020B0500040200020003" pitchFamily="34" charset="-34"/>
              <a:cs typeface="TH SarabunPSK" panose="020B0500040200020003" pitchFamily="34" charset="-34"/>
            </a:rPr>
            <a:t>Smart Officer</a:t>
          </a:r>
        </a:p>
      </dgm:t>
    </dgm:pt>
    <dgm:pt modelId="{5D424D9D-0404-45A4-A18F-C712F0EE4BB9}" type="parTrans" cxnId="{EB6D319A-9F8F-46A7-938C-60F8386555D7}">
      <dgm:prSet/>
      <dgm:spPr/>
      <dgm:t>
        <a:bodyPr/>
        <a:lstStyle/>
        <a:p>
          <a:pPr>
            <a:lnSpc>
              <a:spcPct val="80000"/>
            </a:lnSpc>
          </a:pPr>
          <a:endParaRPr lang="en-US" sz="1600" b="1">
            <a:latin typeface="TH SarabunPSK" panose="020B0500040200020003" pitchFamily="34" charset="-34"/>
            <a:cs typeface="TH SarabunPSK" panose="020B0500040200020003" pitchFamily="34" charset="-34"/>
          </a:endParaRPr>
        </a:p>
      </dgm:t>
    </dgm:pt>
    <dgm:pt modelId="{57FA835D-9D1D-4D4B-95BC-B87FA8585BD8}" type="sibTrans" cxnId="{EB6D319A-9F8F-46A7-938C-60F8386555D7}">
      <dgm:prSet/>
      <dgm:spPr/>
      <dgm:t>
        <a:bodyPr/>
        <a:lstStyle/>
        <a:p>
          <a:pPr>
            <a:lnSpc>
              <a:spcPct val="80000"/>
            </a:lnSpc>
          </a:pPr>
          <a:endParaRPr lang="en-US" sz="1600" b="1">
            <a:latin typeface="TH SarabunPSK" panose="020B0500040200020003" pitchFamily="34" charset="-34"/>
            <a:cs typeface="TH SarabunPSK" panose="020B0500040200020003" pitchFamily="34" charset="-34"/>
          </a:endParaRPr>
        </a:p>
      </dgm:t>
    </dgm:pt>
    <dgm:pt modelId="{37E36207-5E92-48CE-9B7D-F1B15E656AE2}">
      <dgm:prSet phldrT="[Text]" custT="1"/>
      <dgm:spPr/>
      <dgm:t>
        <a:bodyPr/>
        <a:lstStyle/>
        <a:p>
          <a:pPr>
            <a:lnSpc>
              <a:spcPct val="80000"/>
            </a:lnSpc>
          </a:pPr>
          <a:r>
            <a:rPr lang="th-TH" sz="1600" b="1" dirty="0">
              <a:latin typeface="TH SarabunPSK" panose="020B0500040200020003" pitchFamily="34" charset="-34"/>
              <a:cs typeface="TH SarabunPSK" panose="020B0500040200020003" pitchFamily="34" charset="-34"/>
            </a:rPr>
            <a:t>ผู้บริโภคได้ของดี</a:t>
          </a:r>
          <a:endParaRPr lang="en-US" sz="1600" b="1" dirty="0">
            <a:latin typeface="TH SarabunPSK" panose="020B0500040200020003" pitchFamily="34" charset="-34"/>
            <a:cs typeface="TH SarabunPSK" panose="020B0500040200020003" pitchFamily="34" charset="-34"/>
          </a:endParaRPr>
        </a:p>
      </dgm:t>
    </dgm:pt>
    <dgm:pt modelId="{97C9F36C-527D-4B90-838C-C8A228DAFA05}" type="parTrans" cxnId="{76F71F6E-174F-4D4B-B105-A226ADE84307}">
      <dgm:prSet/>
      <dgm:spPr/>
      <dgm:t>
        <a:bodyPr/>
        <a:lstStyle/>
        <a:p>
          <a:pPr>
            <a:lnSpc>
              <a:spcPct val="80000"/>
            </a:lnSpc>
          </a:pPr>
          <a:endParaRPr lang="en-US" sz="1200" b="1"/>
        </a:p>
      </dgm:t>
    </dgm:pt>
    <dgm:pt modelId="{1B30F979-1459-4D00-9A7B-652BD70D8069}" type="sibTrans" cxnId="{76F71F6E-174F-4D4B-B105-A226ADE84307}">
      <dgm:prSet/>
      <dgm:spPr/>
      <dgm:t>
        <a:bodyPr/>
        <a:lstStyle/>
        <a:p>
          <a:pPr>
            <a:lnSpc>
              <a:spcPct val="80000"/>
            </a:lnSpc>
          </a:pPr>
          <a:endParaRPr lang="en-US" sz="1200" b="1"/>
        </a:p>
      </dgm:t>
    </dgm:pt>
    <dgm:pt modelId="{EC76C60D-AF56-468B-B795-55E4999A0549}" type="pres">
      <dgm:prSet presAssocID="{C62AD768-8596-4CD7-B2DB-2E7CB4B09017}" presName="compositeShape" presStyleCnt="0">
        <dgm:presLayoutVars>
          <dgm:chMax val="7"/>
          <dgm:dir/>
          <dgm:resizeHandles val="exact"/>
        </dgm:presLayoutVars>
      </dgm:prSet>
      <dgm:spPr/>
    </dgm:pt>
    <dgm:pt modelId="{F4EA291C-C400-419D-ADA3-6B0F5EF13D1D}" type="pres">
      <dgm:prSet presAssocID="{C62AD768-8596-4CD7-B2DB-2E7CB4B09017}" presName="wedge1" presStyleLbl="node1" presStyleIdx="0" presStyleCnt="7"/>
      <dgm:spPr/>
      <dgm:t>
        <a:bodyPr/>
        <a:lstStyle/>
        <a:p>
          <a:endParaRPr lang="en-US"/>
        </a:p>
      </dgm:t>
    </dgm:pt>
    <dgm:pt modelId="{58D7BE6A-9A07-47CB-93DC-E3294C6718CC}" type="pres">
      <dgm:prSet presAssocID="{C62AD768-8596-4CD7-B2DB-2E7CB4B09017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A5828D-7BD7-4804-A345-7AC5C334AE68}" type="pres">
      <dgm:prSet presAssocID="{C62AD768-8596-4CD7-B2DB-2E7CB4B09017}" presName="wedge2" presStyleLbl="node1" presStyleIdx="1" presStyleCnt="7" custLinFactNeighborX="5023" custLinFactNeighborY="-2735"/>
      <dgm:spPr/>
      <dgm:t>
        <a:bodyPr/>
        <a:lstStyle/>
        <a:p>
          <a:endParaRPr lang="en-US"/>
        </a:p>
      </dgm:t>
    </dgm:pt>
    <dgm:pt modelId="{C05FFF4F-590D-4F82-B0C0-0690A3EF2C34}" type="pres">
      <dgm:prSet presAssocID="{C62AD768-8596-4CD7-B2DB-2E7CB4B09017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C190E1-2ED0-4299-92E3-6F9A430AC2DD}" type="pres">
      <dgm:prSet presAssocID="{C62AD768-8596-4CD7-B2DB-2E7CB4B09017}" presName="wedge3" presStyleLbl="node1" presStyleIdx="2" presStyleCnt="7"/>
      <dgm:spPr/>
      <dgm:t>
        <a:bodyPr/>
        <a:lstStyle/>
        <a:p>
          <a:endParaRPr lang="en-US"/>
        </a:p>
      </dgm:t>
    </dgm:pt>
    <dgm:pt modelId="{16F8634D-B15C-422E-ADBE-025757AB91E3}" type="pres">
      <dgm:prSet presAssocID="{C62AD768-8596-4CD7-B2DB-2E7CB4B09017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E4BA95-BA33-4F9E-8479-518FEF07A4B7}" type="pres">
      <dgm:prSet presAssocID="{C62AD768-8596-4CD7-B2DB-2E7CB4B09017}" presName="wedge4" presStyleLbl="node1" presStyleIdx="3" presStyleCnt="7"/>
      <dgm:spPr/>
      <dgm:t>
        <a:bodyPr/>
        <a:lstStyle/>
        <a:p>
          <a:endParaRPr lang="en-US"/>
        </a:p>
      </dgm:t>
    </dgm:pt>
    <dgm:pt modelId="{BBFBC0AC-77EE-42A9-81A9-8E328FE76698}" type="pres">
      <dgm:prSet presAssocID="{C62AD768-8596-4CD7-B2DB-2E7CB4B09017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FCD8D5-1CBE-416D-B847-D3C84DF3F57C}" type="pres">
      <dgm:prSet presAssocID="{C62AD768-8596-4CD7-B2DB-2E7CB4B09017}" presName="wedge5" presStyleLbl="node1" presStyleIdx="4" presStyleCnt="7"/>
      <dgm:spPr/>
      <dgm:t>
        <a:bodyPr/>
        <a:lstStyle/>
        <a:p>
          <a:endParaRPr lang="en-US"/>
        </a:p>
      </dgm:t>
    </dgm:pt>
    <dgm:pt modelId="{5D800FCE-341F-4DD2-A1EB-43D476DA68BB}" type="pres">
      <dgm:prSet presAssocID="{C62AD768-8596-4CD7-B2DB-2E7CB4B09017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3D69E1-AFD0-4B16-9CB0-3BD1C8FA5D98}" type="pres">
      <dgm:prSet presAssocID="{C62AD768-8596-4CD7-B2DB-2E7CB4B09017}" presName="wedge6" presStyleLbl="node1" presStyleIdx="5" presStyleCnt="7"/>
      <dgm:spPr/>
      <dgm:t>
        <a:bodyPr/>
        <a:lstStyle/>
        <a:p>
          <a:endParaRPr lang="en-US"/>
        </a:p>
      </dgm:t>
    </dgm:pt>
    <dgm:pt modelId="{C16F4EE2-E360-429D-A66E-53CAC0708E98}" type="pres">
      <dgm:prSet presAssocID="{C62AD768-8596-4CD7-B2DB-2E7CB4B09017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D84293-7FE6-44D9-BFBD-5B5588404DA9}" type="pres">
      <dgm:prSet presAssocID="{C62AD768-8596-4CD7-B2DB-2E7CB4B09017}" presName="wedge7" presStyleLbl="node1" presStyleIdx="6" presStyleCnt="7"/>
      <dgm:spPr/>
      <dgm:t>
        <a:bodyPr/>
        <a:lstStyle/>
        <a:p>
          <a:endParaRPr lang="en-US"/>
        </a:p>
      </dgm:t>
    </dgm:pt>
    <dgm:pt modelId="{A5E9167A-4004-4826-BE99-7DD68F9B50B9}" type="pres">
      <dgm:prSet presAssocID="{C62AD768-8596-4CD7-B2DB-2E7CB4B09017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4941B37-4C25-44DD-8968-211245F138E4}" type="presOf" srcId="{5BC8EF5E-993B-4AE2-94C0-2A80E9FEE4BD}" destId="{BBFBC0AC-77EE-42A9-81A9-8E328FE76698}" srcOrd="1" destOrd="0" presId="urn:microsoft.com/office/officeart/2005/8/layout/chart3"/>
    <dgm:cxn modelId="{76F71F6E-174F-4D4B-B105-A226ADE84307}" srcId="{C62AD768-8596-4CD7-B2DB-2E7CB4B09017}" destId="{37E36207-5E92-48CE-9B7D-F1B15E656AE2}" srcOrd="6" destOrd="0" parTransId="{97C9F36C-527D-4B90-838C-C8A228DAFA05}" sibTransId="{1B30F979-1459-4D00-9A7B-652BD70D8069}"/>
    <dgm:cxn modelId="{2CE65276-25C7-4458-ADB2-4BC8EFD7A9AD}" type="presOf" srcId="{C62AD768-8596-4CD7-B2DB-2E7CB4B09017}" destId="{EC76C60D-AF56-468B-B795-55E4999A0549}" srcOrd="0" destOrd="0" presId="urn:microsoft.com/office/officeart/2005/8/layout/chart3"/>
    <dgm:cxn modelId="{DF25E5A5-0BBE-459E-9F23-0ADEE260E031}" type="presOf" srcId="{0D9D7D67-CA1F-4B0F-9CCF-A1A0804272B8}" destId="{5D800FCE-341F-4DD2-A1EB-43D476DA68BB}" srcOrd="1" destOrd="0" presId="urn:microsoft.com/office/officeart/2005/8/layout/chart3"/>
    <dgm:cxn modelId="{B97E57FD-E470-42D0-8466-BCAF1A2ACAF6}" type="presOf" srcId="{FA3A2F92-397D-41EC-B1C7-859C6ED82EDB}" destId="{30C190E1-2ED0-4299-92E3-6F9A430AC2DD}" srcOrd="0" destOrd="0" presId="urn:microsoft.com/office/officeart/2005/8/layout/chart3"/>
    <dgm:cxn modelId="{64B47BF9-6E37-4141-BEC6-460B898E5E46}" type="presOf" srcId="{B91B6C10-F08C-4D30-AFB6-2CDD2782697D}" destId="{653D69E1-AFD0-4B16-9CB0-3BD1C8FA5D98}" srcOrd="0" destOrd="0" presId="urn:microsoft.com/office/officeart/2005/8/layout/chart3"/>
    <dgm:cxn modelId="{332EFC0A-8307-426B-8469-618A55F6BC93}" type="presOf" srcId="{37E36207-5E92-48CE-9B7D-F1B15E656AE2}" destId="{A5E9167A-4004-4826-BE99-7DD68F9B50B9}" srcOrd="1" destOrd="0" presId="urn:microsoft.com/office/officeart/2005/8/layout/chart3"/>
    <dgm:cxn modelId="{5D886069-65FF-429C-9531-B116DC5A34AC}" type="presOf" srcId="{CACCA032-67FD-4EBC-A3EE-549E1242F3E8}" destId="{58D7BE6A-9A07-47CB-93DC-E3294C6718CC}" srcOrd="1" destOrd="0" presId="urn:microsoft.com/office/officeart/2005/8/layout/chart3"/>
    <dgm:cxn modelId="{BB1085FB-B754-4960-B941-607717DA9629}" srcId="{C62AD768-8596-4CD7-B2DB-2E7CB4B09017}" destId="{5BC8EF5E-993B-4AE2-94C0-2A80E9FEE4BD}" srcOrd="3" destOrd="0" parTransId="{FE48D311-0745-4FCB-BDA3-BB873F0CAAB5}" sibTransId="{A8645317-3FC3-4732-A1AC-4DC52AD23D26}"/>
    <dgm:cxn modelId="{68B2C666-31C0-4530-8A14-BFE7BBAD9586}" type="presOf" srcId="{B91B6C10-F08C-4D30-AFB6-2CDD2782697D}" destId="{C16F4EE2-E360-429D-A66E-53CAC0708E98}" srcOrd="1" destOrd="0" presId="urn:microsoft.com/office/officeart/2005/8/layout/chart3"/>
    <dgm:cxn modelId="{30B3F505-0C88-4E06-A1C2-58A34771E00C}" type="presOf" srcId="{37E36207-5E92-48CE-9B7D-F1B15E656AE2}" destId="{CDD84293-7FE6-44D9-BFBD-5B5588404DA9}" srcOrd="0" destOrd="0" presId="urn:microsoft.com/office/officeart/2005/8/layout/chart3"/>
    <dgm:cxn modelId="{F9089CBA-7CC4-4391-AEC4-7982D5863538}" type="presOf" srcId="{3A51AA20-6B70-436D-AEB9-D13F0130FCDD}" destId="{2AA5828D-7BD7-4804-A345-7AC5C334AE68}" srcOrd="0" destOrd="0" presId="urn:microsoft.com/office/officeart/2005/8/layout/chart3"/>
    <dgm:cxn modelId="{CE198095-6D84-44B3-B4CC-37535AB2718F}" srcId="{C62AD768-8596-4CD7-B2DB-2E7CB4B09017}" destId="{B91B6C10-F08C-4D30-AFB6-2CDD2782697D}" srcOrd="5" destOrd="0" parTransId="{0CDC4047-A8F7-41DB-AF20-AE63B95B4415}" sibTransId="{ABD707B9-5F48-4249-A093-ED5CB28F818E}"/>
    <dgm:cxn modelId="{0F819767-5E6B-4615-9A25-1ECAD6151A81}" srcId="{C62AD768-8596-4CD7-B2DB-2E7CB4B09017}" destId="{CACCA032-67FD-4EBC-A3EE-549E1242F3E8}" srcOrd="0" destOrd="0" parTransId="{6F1595EA-B01A-4C26-9097-7F4BE7E42204}" sibTransId="{FF47D01F-7C8D-412B-BB39-F0491F935C5B}"/>
    <dgm:cxn modelId="{4C92F36F-C817-4815-8CDE-E7AC3E267953}" type="presOf" srcId="{CACCA032-67FD-4EBC-A3EE-549E1242F3E8}" destId="{F4EA291C-C400-419D-ADA3-6B0F5EF13D1D}" srcOrd="0" destOrd="0" presId="urn:microsoft.com/office/officeart/2005/8/layout/chart3"/>
    <dgm:cxn modelId="{E8B49605-F966-4E09-861C-CC7CC10BA38D}" type="presOf" srcId="{5BC8EF5E-993B-4AE2-94C0-2A80E9FEE4BD}" destId="{4DE4BA95-BA33-4F9E-8479-518FEF07A4B7}" srcOrd="0" destOrd="0" presId="urn:microsoft.com/office/officeart/2005/8/layout/chart3"/>
    <dgm:cxn modelId="{EB6D319A-9F8F-46A7-938C-60F8386555D7}" srcId="{C62AD768-8596-4CD7-B2DB-2E7CB4B09017}" destId="{0D9D7D67-CA1F-4B0F-9CCF-A1A0804272B8}" srcOrd="4" destOrd="0" parTransId="{5D424D9D-0404-45A4-A18F-C712F0EE4BB9}" sibTransId="{57FA835D-9D1D-4D4B-95BC-B87FA8585BD8}"/>
    <dgm:cxn modelId="{950EAAB2-F5A3-49C4-9013-3C1EF540F369}" type="presOf" srcId="{FA3A2F92-397D-41EC-B1C7-859C6ED82EDB}" destId="{16F8634D-B15C-422E-ADBE-025757AB91E3}" srcOrd="1" destOrd="0" presId="urn:microsoft.com/office/officeart/2005/8/layout/chart3"/>
    <dgm:cxn modelId="{D4897E66-69ED-4B8E-8BBE-ED0B3A6B7B0F}" type="presOf" srcId="{0D9D7D67-CA1F-4B0F-9CCF-A1A0804272B8}" destId="{D5FCD8D5-1CBE-416D-B847-D3C84DF3F57C}" srcOrd="0" destOrd="0" presId="urn:microsoft.com/office/officeart/2005/8/layout/chart3"/>
    <dgm:cxn modelId="{75AD7CB9-6ED7-4608-8865-51805210689F}" srcId="{C62AD768-8596-4CD7-B2DB-2E7CB4B09017}" destId="{FA3A2F92-397D-41EC-B1C7-859C6ED82EDB}" srcOrd="2" destOrd="0" parTransId="{E21BF09D-53FD-40CF-8D95-99C4320E7CB2}" sibTransId="{D9B94017-4427-49A4-8B94-EC85C1466480}"/>
    <dgm:cxn modelId="{1B2B5801-7325-48D7-887B-82DADB94D2FA}" srcId="{C62AD768-8596-4CD7-B2DB-2E7CB4B09017}" destId="{3A51AA20-6B70-436D-AEB9-D13F0130FCDD}" srcOrd="1" destOrd="0" parTransId="{2BED61FB-ED09-4F4B-8F0E-EF00D9F88F66}" sibTransId="{7E82D20E-7613-477B-9480-EB3888BD993C}"/>
    <dgm:cxn modelId="{858A0F16-CD3E-47C4-9D43-DC85DBCBCEC9}" type="presOf" srcId="{3A51AA20-6B70-436D-AEB9-D13F0130FCDD}" destId="{C05FFF4F-590D-4F82-B0C0-0690A3EF2C34}" srcOrd="1" destOrd="0" presId="urn:microsoft.com/office/officeart/2005/8/layout/chart3"/>
    <dgm:cxn modelId="{7987A9D2-85EE-4745-97FC-EEA12FE4AC35}" type="presParOf" srcId="{EC76C60D-AF56-468B-B795-55E4999A0549}" destId="{F4EA291C-C400-419D-ADA3-6B0F5EF13D1D}" srcOrd="0" destOrd="0" presId="urn:microsoft.com/office/officeart/2005/8/layout/chart3"/>
    <dgm:cxn modelId="{59EC90D0-0F36-494F-B38B-8CAC57A41F3E}" type="presParOf" srcId="{EC76C60D-AF56-468B-B795-55E4999A0549}" destId="{58D7BE6A-9A07-47CB-93DC-E3294C6718CC}" srcOrd="1" destOrd="0" presId="urn:microsoft.com/office/officeart/2005/8/layout/chart3"/>
    <dgm:cxn modelId="{7FD8EC32-219B-4A54-A854-7C45591AA010}" type="presParOf" srcId="{EC76C60D-AF56-468B-B795-55E4999A0549}" destId="{2AA5828D-7BD7-4804-A345-7AC5C334AE68}" srcOrd="2" destOrd="0" presId="urn:microsoft.com/office/officeart/2005/8/layout/chart3"/>
    <dgm:cxn modelId="{7DF03896-4A49-408A-8A92-59EF2326D35D}" type="presParOf" srcId="{EC76C60D-AF56-468B-B795-55E4999A0549}" destId="{C05FFF4F-590D-4F82-B0C0-0690A3EF2C34}" srcOrd="3" destOrd="0" presId="urn:microsoft.com/office/officeart/2005/8/layout/chart3"/>
    <dgm:cxn modelId="{93986008-15C1-4197-98C3-E533E8ED2DCF}" type="presParOf" srcId="{EC76C60D-AF56-468B-B795-55E4999A0549}" destId="{30C190E1-2ED0-4299-92E3-6F9A430AC2DD}" srcOrd="4" destOrd="0" presId="urn:microsoft.com/office/officeart/2005/8/layout/chart3"/>
    <dgm:cxn modelId="{7F282BD1-D0FE-4324-8E18-E2C68A33F8DB}" type="presParOf" srcId="{EC76C60D-AF56-468B-B795-55E4999A0549}" destId="{16F8634D-B15C-422E-ADBE-025757AB91E3}" srcOrd="5" destOrd="0" presId="urn:microsoft.com/office/officeart/2005/8/layout/chart3"/>
    <dgm:cxn modelId="{8477E809-1512-4FE5-BAE7-BB08792FF7CB}" type="presParOf" srcId="{EC76C60D-AF56-468B-B795-55E4999A0549}" destId="{4DE4BA95-BA33-4F9E-8479-518FEF07A4B7}" srcOrd="6" destOrd="0" presId="urn:microsoft.com/office/officeart/2005/8/layout/chart3"/>
    <dgm:cxn modelId="{2A8C185C-969D-489F-965A-D010792F2C4A}" type="presParOf" srcId="{EC76C60D-AF56-468B-B795-55E4999A0549}" destId="{BBFBC0AC-77EE-42A9-81A9-8E328FE76698}" srcOrd="7" destOrd="0" presId="urn:microsoft.com/office/officeart/2005/8/layout/chart3"/>
    <dgm:cxn modelId="{13D78013-E9B6-43E7-8A39-2EB8F64B334F}" type="presParOf" srcId="{EC76C60D-AF56-468B-B795-55E4999A0549}" destId="{D5FCD8D5-1CBE-416D-B847-D3C84DF3F57C}" srcOrd="8" destOrd="0" presId="urn:microsoft.com/office/officeart/2005/8/layout/chart3"/>
    <dgm:cxn modelId="{591A0710-7086-4FB3-805A-069F1D0F3480}" type="presParOf" srcId="{EC76C60D-AF56-468B-B795-55E4999A0549}" destId="{5D800FCE-341F-4DD2-A1EB-43D476DA68BB}" srcOrd="9" destOrd="0" presId="urn:microsoft.com/office/officeart/2005/8/layout/chart3"/>
    <dgm:cxn modelId="{32C11FD1-B108-4FFA-A010-7E4A2F2AB72B}" type="presParOf" srcId="{EC76C60D-AF56-468B-B795-55E4999A0549}" destId="{653D69E1-AFD0-4B16-9CB0-3BD1C8FA5D98}" srcOrd="10" destOrd="0" presId="urn:microsoft.com/office/officeart/2005/8/layout/chart3"/>
    <dgm:cxn modelId="{44A33840-BE35-4990-9860-BA8D783679AA}" type="presParOf" srcId="{EC76C60D-AF56-468B-B795-55E4999A0549}" destId="{C16F4EE2-E360-429D-A66E-53CAC0708E98}" srcOrd="11" destOrd="0" presId="urn:microsoft.com/office/officeart/2005/8/layout/chart3"/>
    <dgm:cxn modelId="{53A4FD7A-18CA-481A-8E6E-A897733C3480}" type="presParOf" srcId="{EC76C60D-AF56-468B-B795-55E4999A0549}" destId="{CDD84293-7FE6-44D9-BFBD-5B5588404DA9}" srcOrd="12" destOrd="0" presId="urn:microsoft.com/office/officeart/2005/8/layout/chart3"/>
    <dgm:cxn modelId="{F5E3BAF4-31D8-483D-97BE-4F5D1CF61B9E}" type="presParOf" srcId="{EC76C60D-AF56-468B-B795-55E4999A0549}" destId="{A5E9167A-4004-4826-BE99-7DD68F9B50B9}" srcOrd="13" destOrd="0" presId="urn:microsoft.com/office/officeart/2005/8/layout/chart3"/>
  </dgm:cxnLst>
  <dgm:bg/>
  <dgm:whole>
    <a:ln cmpd="sng"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EA291C-C400-419D-ADA3-6B0F5EF13D1D}">
      <dsp:nvSpPr>
        <dsp:cNvPr id="0" name=""/>
        <dsp:cNvSpPr/>
      </dsp:nvSpPr>
      <dsp:spPr>
        <a:xfrm>
          <a:off x="899677" y="151771"/>
          <a:ext cx="2217189" cy="2217189"/>
        </a:xfrm>
        <a:prstGeom prst="pie">
          <a:avLst>
            <a:gd name="adj1" fmla="val 16200000"/>
            <a:gd name="adj2" fmla="val 19285716"/>
          </a:avLst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80000"/>
            </a:lnSpc>
            <a:spcBef>
              <a:spcPct val="0"/>
            </a:spcBef>
            <a:spcAft>
              <a:spcPct val="35000"/>
            </a:spcAft>
          </a:pPr>
          <a:r>
            <a:rPr lang="th-TH" sz="1600" b="1" kern="1200" dirty="0">
              <a:latin typeface="TH SarabunPSK" panose="020B0500040200020003" pitchFamily="34" charset="-34"/>
              <a:cs typeface="TH SarabunPSK" panose="020B0500040200020003" pitchFamily="34" charset="-34"/>
            </a:rPr>
            <a:t>ยกระดับสังคม</a:t>
          </a:r>
          <a:endParaRPr lang="en-US" sz="1600" b="1" kern="1200" dirty="0">
            <a:latin typeface="TH SarabunPSK" panose="020B0500040200020003" pitchFamily="34" charset="-34"/>
            <a:cs typeface="TH SarabunPSK" panose="020B0500040200020003" pitchFamily="34" charset="-34"/>
          </a:endParaRPr>
        </a:p>
      </dsp:txBody>
      <dsp:txXfrm>
        <a:off x="2030179" y="362932"/>
        <a:ext cx="607087" cy="382729"/>
      </dsp:txXfrm>
    </dsp:sp>
    <dsp:sp modelId="{2AA5828D-7BD7-4804-A345-7AC5C334AE68}">
      <dsp:nvSpPr>
        <dsp:cNvPr id="0" name=""/>
        <dsp:cNvSpPr/>
      </dsp:nvSpPr>
      <dsp:spPr>
        <a:xfrm>
          <a:off x="953769" y="209909"/>
          <a:ext cx="2217189" cy="2217189"/>
        </a:xfrm>
        <a:prstGeom prst="pie">
          <a:avLst>
            <a:gd name="adj1" fmla="val 19285716"/>
            <a:gd name="adj2" fmla="val 771428"/>
          </a:avLst>
        </a:prstGeom>
        <a:solidFill>
          <a:schemeClr val="accent6">
            <a:shade val="50000"/>
            <a:hueOff val="105264"/>
            <a:satOff val="-4601"/>
            <a:lumOff val="125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80000"/>
            </a:lnSpc>
            <a:spcBef>
              <a:spcPct val="0"/>
            </a:spcBef>
            <a:spcAft>
              <a:spcPct val="35000"/>
            </a:spcAft>
          </a:pPr>
          <a:r>
            <a:rPr lang="th-TH" sz="1600" b="1" kern="1200" dirty="0">
              <a:latin typeface="TH SarabunPSK" panose="020B0500040200020003" pitchFamily="34" charset="-34"/>
              <a:cs typeface="TH SarabunPSK" panose="020B0500040200020003" pitchFamily="34" charset="-34"/>
            </a:rPr>
            <a:t>เศรษฐกิจดิจิตอล</a:t>
          </a:r>
          <a:endParaRPr lang="en-US" sz="1600" b="1" kern="1200" dirty="0">
            <a:latin typeface="TH SarabunPSK" panose="020B0500040200020003" pitchFamily="34" charset="-34"/>
            <a:cs typeface="TH SarabunPSK" panose="020B0500040200020003" pitchFamily="34" charset="-34"/>
          </a:endParaRPr>
        </a:p>
      </dsp:txBody>
      <dsp:txXfrm>
        <a:off x="2471487" y="1001763"/>
        <a:ext cx="644040" cy="409124"/>
      </dsp:txXfrm>
    </dsp:sp>
    <dsp:sp modelId="{30C190E1-2ED0-4299-92E3-6F9A430AC2DD}">
      <dsp:nvSpPr>
        <dsp:cNvPr id="0" name=""/>
        <dsp:cNvSpPr/>
      </dsp:nvSpPr>
      <dsp:spPr>
        <a:xfrm>
          <a:off x="842399" y="270549"/>
          <a:ext cx="2217189" cy="2217189"/>
        </a:xfrm>
        <a:prstGeom prst="pie">
          <a:avLst>
            <a:gd name="adj1" fmla="val 771428"/>
            <a:gd name="adj2" fmla="val 3857143"/>
          </a:avLst>
        </a:prstGeom>
        <a:solidFill>
          <a:schemeClr val="accent6">
            <a:shade val="50000"/>
            <a:hueOff val="210528"/>
            <a:satOff val="-9203"/>
            <a:lumOff val="251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80000"/>
            </a:lnSpc>
            <a:spcBef>
              <a:spcPct val="0"/>
            </a:spcBef>
            <a:spcAft>
              <a:spcPct val="35000"/>
            </a:spcAft>
          </a:pPr>
          <a:r>
            <a:rPr lang="th-TH" sz="1600" b="1" kern="1200" dirty="0">
              <a:latin typeface="TH SarabunPSK" panose="020B0500040200020003" pitchFamily="34" charset="-34"/>
              <a:cs typeface="TH SarabunPSK" panose="020B0500040200020003" pitchFamily="34" charset="-34"/>
            </a:rPr>
            <a:t>การผลิต-ส่งออก</a:t>
          </a:r>
          <a:endParaRPr lang="en-US" sz="1600" b="1" kern="1200" dirty="0">
            <a:latin typeface="TH SarabunPSK" panose="020B0500040200020003" pitchFamily="34" charset="-34"/>
            <a:cs typeface="TH SarabunPSK" panose="020B0500040200020003" pitchFamily="34" charset="-34"/>
          </a:endParaRPr>
        </a:p>
      </dsp:txBody>
      <dsp:txXfrm>
        <a:off x="2267735" y="1590305"/>
        <a:ext cx="580692" cy="422321"/>
      </dsp:txXfrm>
    </dsp:sp>
    <dsp:sp modelId="{4DE4BA95-BA33-4F9E-8479-518FEF07A4B7}">
      <dsp:nvSpPr>
        <dsp:cNvPr id="0" name=""/>
        <dsp:cNvSpPr/>
      </dsp:nvSpPr>
      <dsp:spPr>
        <a:xfrm>
          <a:off x="842399" y="270549"/>
          <a:ext cx="2217189" cy="2217189"/>
        </a:xfrm>
        <a:prstGeom prst="pie">
          <a:avLst>
            <a:gd name="adj1" fmla="val 3857226"/>
            <a:gd name="adj2" fmla="val 6942858"/>
          </a:avLst>
        </a:prstGeom>
        <a:solidFill>
          <a:schemeClr val="accent6">
            <a:shade val="50000"/>
            <a:hueOff val="315792"/>
            <a:satOff val="-13804"/>
            <a:lumOff val="376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8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latin typeface="TH SarabunPSK" panose="020B0500040200020003" pitchFamily="34" charset="-34"/>
              <a:cs typeface="TH SarabunPSK" panose="020B0500040200020003" pitchFamily="34" charset="-34"/>
            </a:rPr>
            <a:t>Smart Farmer</a:t>
          </a:r>
        </a:p>
      </dsp:txBody>
      <dsp:txXfrm>
        <a:off x="1654049" y="2012627"/>
        <a:ext cx="593889" cy="422321"/>
      </dsp:txXfrm>
    </dsp:sp>
    <dsp:sp modelId="{D5FCD8D5-1CBE-416D-B847-D3C84DF3F57C}">
      <dsp:nvSpPr>
        <dsp:cNvPr id="0" name=""/>
        <dsp:cNvSpPr/>
      </dsp:nvSpPr>
      <dsp:spPr>
        <a:xfrm>
          <a:off x="842399" y="270549"/>
          <a:ext cx="2217189" cy="2217189"/>
        </a:xfrm>
        <a:prstGeom prst="pie">
          <a:avLst>
            <a:gd name="adj1" fmla="val 6942858"/>
            <a:gd name="adj2" fmla="val 10028574"/>
          </a:avLst>
        </a:prstGeom>
        <a:solidFill>
          <a:schemeClr val="accent6">
            <a:shade val="50000"/>
            <a:hueOff val="315792"/>
            <a:satOff val="-13804"/>
            <a:lumOff val="376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8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latin typeface="TH SarabunPSK" panose="020B0500040200020003" pitchFamily="34" charset="-34"/>
              <a:cs typeface="TH SarabunPSK" panose="020B0500040200020003" pitchFamily="34" charset="-34"/>
            </a:rPr>
            <a:t>Smart Officer</a:t>
          </a:r>
        </a:p>
      </dsp:txBody>
      <dsp:txXfrm>
        <a:off x="1053560" y="1590305"/>
        <a:ext cx="580692" cy="422321"/>
      </dsp:txXfrm>
    </dsp:sp>
    <dsp:sp modelId="{653D69E1-AFD0-4B16-9CB0-3BD1C8FA5D98}">
      <dsp:nvSpPr>
        <dsp:cNvPr id="0" name=""/>
        <dsp:cNvSpPr/>
      </dsp:nvSpPr>
      <dsp:spPr>
        <a:xfrm>
          <a:off x="842399" y="270549"/>
          <a:ext cx="2217189" cy="2217189"/>
        </a:xfrm>
        <a:prstGeom prst="pie">
          <a:avLst>
            <a:gd name="adj1" fmla="val 10028574"/>
            <a:gd name="adj2" fmla="val 13114284"/>
          </a:avLst>
        </a:prstGeom>
        <a:solidFill>
          <a:schemeClr val="accent6">
            <a:shade val="50000"/>
            <a:hueOff val="210528"/>
            <a:satOff val="-9203"/>
            <a:lumOff val="251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80000"/>
            </a:lnSpc>
            <a:spcBef>
              <a:spcPct val="0"/>
            </a:spcBef>
            <a:spcAft>
              <a:spcPct val="35000"/>
            </a:spcAft>
          </a:pPr>
          <a:r>
            <a:rPr lang="th-TH" sz="1600" b="1" kern="1200" dirty="0">
              <a:latin typeface="TH SarabunPSK" panose="020B0500040200020003" pitchFamily="34" charset="-34"/>
              <a:cs typeface="TH SarabunPSK" panose="020B0500040200020003" pitchFamily="34" charset="-34"/>
            </a:rPr>
            <a:t>ลดต้นทุนเพิ่มกำไร</a:t>
          </a:r>
          <a:endParaRPr lang="en-US" sz="1600" b="1" kern="1200" dirty="0">
            <a:latin typeface="TH SarabunPSK" panose="020B0500040200020003" pitchFamily="34" charset="-34"/>
            <a:cs typeface="TH SarabunPSK" panose="020B0500040200020003" pitchFamily="34" charset="-34"/>
          </a:endParaRPr>
        </a:p>
      </dsp:txBody>
      <dsp:txXfrm>
        <a:off x="897829" y="1062403"/>
        <a:ext cx="644040" cy="409124"/>
      </dsp:txXfrm>
    </dsp:sp>
    <dsp:sp modelId="{CDD84293-7FE6-44D9-BFBD-5B5588404DA9}">
      <dsp:nvSpPr>
        <dsp:cNvPr id="0" name=""/>
        <dsp:cNvSpPr/>
      </dsp:nvSpPr>
      <dsp:spPr>
        <a:xfrm>
          <a:off x="842399" y="270549"/>
          <a:ext cx="2217189" cy="2217189"/>
        </a:xfrm>
        <a:prstGeom prst="pie">
          <a:avLst>
            <a:gd name="adj1" fmla="val 13114284"/>
            <a:gd name="adj2" fmla="val 16200000"/>
          </a:avLst>
        </a:prstGeom>
        <a:solidFill>
          <a:schemeClr val="accent6">
            <a:shade val="50000"/>
            <a:hueOff val="105264"/>
            <a:satOff val="-4601"/>
            <a:lumOff val="125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80000"/>
            </a:lnSpc>
            <a:spcBef>
              <a:spcPct val="0"/>
            </a:spcBef>
            <a:spcAft>
              <a:spcPct val="35000"/>
            </a:spcAft>
          </a:pPr>
          <a:r>
            <a:rPr lang="th-TH" sz="1600" b="1" kern="1200" dirty="0">
              <a:latin typeface="TH SarabunPSK" panose="020B0500040200020003" pitchFamily="34" charset="-34"/>
              <a:cs typeface="TH SarabunPSK" panose="020B0500040200020003" pitchFamily="34" charset="-34"/>
            </a:rPr>
            <a:t>ผู้บริโภคได้ของดี</a:t>
          </a:r>
          <a:endParaRPr lang="en-US" sz="1600" b="1" kern="1200" dirty="0">
            <a:latin typeface="TH SarabunPSK" panose="020B0500040200020003" pitchFamily="34" charset="-34"/>
            <a:cs typeface="TH SarabunPSK" panose="020B0500040200020003" pitchFamily="34" charset="-34"/>
          </a:endParaRPr>
        </a:p>
      </dsp:txBody>
      <dsp:txXfrm>
        <a:off x="1322790" y="481710"/>
        <a:ext cx="607087" cy="3827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8780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1451" y="0"/>
            <a:ext cx="2938780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9AC015-C0AD-4C92-9B80-6F194E443BE4}" type="datetimeFigureOut">
              <a:rPr lang="th-TH" smtClean="0"/>
              <a:t>24/09/61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9638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8180" y="4715153"/>
            <a:ext cx="54254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38780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1451" y="9428583"/>
            <a:ext cx="2938780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353D29-2691-435F-B184-E17F4AADE96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67523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ปัญหาภาคเกษตร 2540-2559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th-TH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-การผลิต ขยายตัวต่ำ ร้อยละ 1.7/ปี </a:t>
            </a:r>
            <a:r>
              <a:rPr lang="en-US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(GDP </a:t>
            </a:r>
            <a:r>
              <a:rPr lang="th-TH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ร้อยละ 3.1/ปี</a:t>
            </a:r>
            <a:r>
              <a:rPr lang="en-US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th-TH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ผลิตภาพการผลิตรวม </a:t>
            </a:r>
            <a:r>
              <a:rPr lang="en-US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(Total Factor </a:t>
            </a:r>
            <a:r>
              <a:rPr lang="en-US" sz="1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Productivity:TFP</a:t>
            </a:r>
            <a:r>
              <a:rPr lang="en-US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th-TH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ร้อยละ -1.0 ต่อปี ภาพรวมของประเทศ ร้อยละ 1.8/ปี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th-TH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-รายได้ภาคเกษตร ร้อยละ 5.9/ปี เท่ากับ การขยายตัว </a:t>
            </a:r>
            <a:r>
              <a:rPr lang="en-US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GDP </a:t>
            </a:r>
            <a:r>
              <a:rPr lang="th-TH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ร้อยละ 5.9/ปี แต่มีความผัวผวนสูง ตั้งแต่ร้อยละ -1.0 ถึง 11.6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th-TH" sz="18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-ระดับ</a:t>
            </a:r>
            <a:r>
              <a:rPr lang="th-TH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ราคาภาคเกษตร ขยายตัวร้อยละ 4.1/ปี สูงกว่าระดับราคาเฉลี่ย </a:t>
            </a:r>
            <a:r>
              <a:rPr lang="en-US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GDP </a:t>
            </a:r>
            <a:r>
              <a:rPr lang="th-TH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ร้อยละ 2.7ปี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th-TH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-รายได้เฉลี่ยต่อคนในภาคเกษตร ปี 2559 </a:t>
            </a:r>
            <a:r>
              <a:rPr lang="en-US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</a:t>
            </a:r>
            <a:r>
              <a:rPr lang="th-TH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105</a:t>
            </a:r>
            <a:r>
              <a:rPr lang="en-US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th-TH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186 บาท/คน/ปี คิดเป็นสัดส่วนร้อยละ  48.8 </a:t>
            </a:r>
            <a:r>
              <a:rPr lang="en-US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h-TH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ความเหลื่อมล้ำของคนในภาคเกษตร</a:t>
            </a: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D8256-5DD7-4AB1-BC8A-77112292A42B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56463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th-TH" altLang="en-US" smtClean="0"/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39384" indent="-28437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37514" indent="-22750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592519" indent="-22750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47524" indent="-227503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02530" indent="-22750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57535" indent="-22750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12541" indent="-22750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67546" indent="-22750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419F720-048A-41DF-83BB-F169ACB9D91C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11</a:t>
            </a:fld>
            <a:endParaRPr lang="en-US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139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ยึดบันทึกย่อ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53D29-2691-435F-B184-E17F4AADE967}" type="slidenum">
              <a:rPr lang="th-TH" smtClean="0"/>
              <a:pPr/>
              <a:t>17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53784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h-TH" dirty="0" smtClean="0"/>
              <a:t>เกษตรกรเข้าถึง – ตลาด ข้อมูล สินค้า ปัจจัยการผลิต</a:t>
            </a:r>
          </a:p>
          <a:p>
            <a:r>
              <a:rPr lang="th-TH" dirty="0" smtClean="0"/>
              <a:t>ผู้ประกอบการทั้งในและต่างประเทศลดต้นทุนการเข้าถึงตลาด</a:t>
            </a:r>
          </a:p>
          <a:p>
            <a:r>
              <a:rPr lang="th-TH" dirty="0" smtClean="0"/>
              <a:t>เจ้าหน้าที่มีเครื่องมือ </a:t>
            </a:r>
            <a:r>
              <a:rPr lang="en-US" dirty="0" smtClean="0"/>
              <a:t>Smart</a:t>
            </a:r>
          </a:p>
          <a:p>
            <a:r>
              <a:rPr lang="th-TH" dirty="0" smtClean="0"/>
              <a:t>รัฐ – </a:t>
            </a:r>
            <a:r>
              <a:rPr lang="en-US" dirty="0" smtClean="0"/>
              <a:t>E - </a:t>
            </a:r>
            <a:r>
              <a:rPr lang="en-US" dirty="0" err="1" smtClean="0"/>
              <a:t>Gov</a:t>
            </a:r>
            <a:r>
              <a:rPr lang="en-US" dirty="0" smtClean="0"/>
              <a:t>  C - Connect  O - Open S - Smart</a:t>
            </a:r>
            <a:endParaRPr lang="th-TH" dirty="0" smtClean="0"/>
          </a:p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53D29-2691-435F-B184-E17F4AADE967}" type="slidenum">
              <a:rPr lang="th-TH" smtClean="0"/>
              <a:t>20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29691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EE99-F934-49B7-BA3A-57217CCFCE6A}" type="datetimeFigureOut">
              <a:rPr lang="th-TH" smtClean="0"/>
              <a:t>24/09/61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FAF6B-FD3C-49CB-8122-82B3DE2DD51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36844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EE99-F934-49B7-BA3A-57217CCFCE6A}" type="datetimeFigureOut">
              <a:rPr lang="th-TH" smtClean="0"/>
              <a:t>24/09/61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FAF6B-FD3C-49CB-8122-82B3DE2DD51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32968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EE99-F934-49B7-BA3A-57217CCFCE6A}" type="datetimeFigureOut">
              <a:rPr lang="th-TH" smtClean="0"/>
              <a:t>24/09/61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FAF6B-FD3C-49CB-8122-82B3DE2DD51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940767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/>
          <p:nvPr/>
        </p:nvSpPr>
        <p:spPr bwMode="auto">
          <a:xfrm>
            <a:off x="8736013" y="1189038"/>
            <a:ext cx="407987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5" name="Straight Connector 4"/>
          <p:cNvCxnSpPr/>
          <p:nvPr/>
        </p:nvCxnSpPr>
        <p:spPr>
          <a:xfrm>
            <a:off x="581025" y="1257300"/>
            <a:ext cx="0" cy="560070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102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6685" y="1143294"/>
            <a:ext cx="5275772" cy="4268965"/>
          </a:xfrm>
        </p:spPr>
        <p:txBody>
          <a:bodyPr>
            <a:normAutofit/>
          </a:bodyPr>
          <a:lstStyle>
            <a:lvl1pPr algn="l">
              <a:lnSpc>
                <a:spcPct val="85000"/>
              </a:lnSpc>
              <a:defRPr sz="58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6685" y="5537926"/>
            <a:ext cx="527577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1800" b="0" i="1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15975" y="6315075"/>
            <a:ext cx="1198563" cy="365125"/>
          </a:xfrm>
        </p:spPr>
        <p:txBody>
          <a:bodyPr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033E5CB6-E9D2-4674-B3BC-760D3E48243A}" type="datetimeFigureOut">
              <a:rPr lang="en-US">
                <a:solidFill>
                  <a:srgbClr val="F5F5F5"/>
                </a:solidFill>
              </a:rPr>
              <a:pPr>
                <a:defRPr/>
              </a:pPr>
              <a:t>9/24/2018</a:t>
            </a:fld>
            <a:endParaRPr lang="en-US">
              <a:solidFill>
                <a:srgbClr val="F5F5F5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51075" y="6315075"/>
            <a:ext cx="3841750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F5F5F5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6013" y="1416050"/>
            <a:ext cx="407987" cy="365125"/>
          </a:xfrm>
        </p:spPr>
        <p:txBody>
          <a:bodyPr/>
          <a:lstStyle>
            <a:lvl1pPr algn="r"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C669A292-49C5-4E35-B0DB-8D178B148FCA}" type="slidenum">
              <a:rPr lang="en-US" altLang="en-US">
                <a:solidFill>
                  <a:srgbClr val="645135">
                    <a:lumMod val="50000"/>
                  </a:srgb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645135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406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8E6F3A-50F5-492F-A58A-E152EC317B76}" type="datetimeFigureOut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9/24/2018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7F3DF7-D8D4-4E72-8F96-91C8AEDFCE5D}" type="slidenum">
              <a:rPr lang="en-US" altLang="en-US">
                <a:solidFill>
                  <a:srgbClr val="F5F5F5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F5F5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099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 bwMode="auto">
          <a:xfrm>
            <a:off x="8736013" y="1393825"/>
            <a:ext cx="407987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5" name="Straight Connector 4"/>
          <p:cNvCxnSpPr/>
          <p:nvPr/>
        </p:nvCxnSpPr>
        <p:spPr>
          <a:xfrm flipH="1">
            <a:off x="0" y="6178550"/>
            <a:ext cx="76835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0" y="6178550"/>
            <a:ext cx="76835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755" y="2571723"/>
            <a:ext cx="6222491" cy="3286153"/>
          </a:xfrm>
        </p:spPr>
        <p:txBody>
          <a:bodyPr>
            <a:normAutofit/>
          </a:bodyPr>
          <a:lstStyle>
            <a:lvl1pPr>
              <a:lnSpc>
                <a:spcPct val="85000"/>
              </a:lnSpc>
              <a:defRPr sz="58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0755" y="1393748"/>
            <a:ext cx="6301072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8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557963" y="6315075"/>
            <a:ext cx="1196975" cy="365125"/>
          </a:xfrm>
        </p:spPr>
        <p:txBody>
          <a:bodyPr/>
          <a:lstStyle>
            <a:lvl1pPr>
              <a:defRPr sz="9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fld id="{EAAB729B-8626-4B3E-8A09-43D91F3DBEEF}" type="datetimeFigureOut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9/24/2018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0500" y="6315075"/>
            <a:ext cx="4860925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6013" y="1620838"/>
            <a:ext cx="407987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7D469E8C-F6EC-4F3B-BD0F-4FC659D1E191}" type="slidenum">
              <a:rPr lang="en-US" altLang="en-US">
                <a:solidFill>
                  <a:srgbClr val="F5F5F5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F5F5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3044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6200" y="540628"/>
            <a:ext cx="4686300" cy="248894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6200" y="3712467"/>
            <a:ext cx="4686300" cy="248222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A2647F-C5AC-4056-B364-DCD9947B108D}" type="datetimeFigureOut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9/24/2018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472DA8-EA40-4D0C-B419-0674DD3A1085}" type="slidenum">
              <a:rPr lang="en-US" altLang="en-US">
                <a:solidFill>
                  <a:srgbClr val="F5F5F5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F5F5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7588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557784"/>
            <a:ext cx="2873502" cy="49560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558065"/>
            <a:ext cx="4690872" cy="913212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6200" y="1526122"/>
            <a:ext cx="4690872" cy="17515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6200" y="3700828"/>
            <a:ext cx="4690872" cy="913759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6200" y="4669432"/>
            <a:ext cx="4690872" cy="1752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C6A293-F5B2-4941-8C1A-DC9535C53F3F}" type="datetimeFigureOut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9/24/2018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426366-6058-4339-B7FF-471484785280}" type="slidenum">
              <a:rPr lang="en-US" altLang="en-US">
                <a:solidFill>
                  <a:srgbClr val="F5F5F5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F5F5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784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724617-9BCE-4AD2-8104-4E24DFA93AB1}" type="datetimeFigureOut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9/24/2018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7D2FA7-E0FB-48F0-81E2-65CF9D37A0B5}" type="slidenum">
              <a:rPr lang="en-US" altLang="en-US">
                <a:solidFill>
                  <a:srgbClr val="F5F5F5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F5F5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8074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CC6994-758C-4682-BF5E-BB59905B4BE2}" type="datetimeFigureOut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9/24/2018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727917-3199-4429-AEF9-705FB0A119B4}" type="slidenum">
              <a:rPr lang="en-US" altLang="en-US">
                <a:solidFill>
                  <a:srgbClr val="F5F5F5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F5F5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0796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555479"/>
            <a:ext cx="2879082" cy="1921022"/>
          </a:xfrm>
        </p:spPr>
        <p:txBody>
          <a:bodyPr>
            <a:noAutofit/>
          </a:bodyPr>
          <a:lstStyle>
            <a:lvl1pPr>
              <a:lnSpc>
                <a:spcPct val="93000"/>
              </a:lnSpc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564147"/>
            <a:ext cx="46863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" y="2621513"/>
            <a:ext cx="2879082" cy="3239537"/>
          </a:xfrm>
        </p:spPr>
        <p:txBody>
          <a:bodyPr>
            <a:normAutofit/>
          </a:bodyPr>
          <a:lstStyle>
            <a:lvl1pPr marL="0" indent="0" algn="r">
              <a:lnSpc>
                <a:spcPct val="125000"/>
              </a:lnSpc>
              <a:spcBef>
                <a:spcPts val="1200"/>
              </a:spcBef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83FD93-1503-4A16-B640-6387E042661E}" type="datetimeFigureOut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9/24/2018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0CF845-92BA-4EEC-9F1F-5333D1915DF5}" type="slidenum">
              <a:rPr lang="en-US" altLang="en-US">
                <a:solidFill>
                  <a:srgbClr val="F5F5F5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F5F5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862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EE99-F934-49B7-BA3A-57217CCFCE6A}" type="datetimeFigureOut">
              <a:rPr lang="th-TH" smtClean="0"/>
              <a:t>24/09/61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FAF6B-FD3C-49CB-8122-82B3DE2DD51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118601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1" y="557262"/>
            <a:ext cx="2882528" cy="1919239"/>
          </a:xfrm>
        </p:spPr>
        <p:txBody>
          <a:bodyPr>
            <a:noAutofit/>
          </a:bodyPr>
          <a:lstStyle>
            <a:lvl1pPr>
              <a:lnSpc>
                <a:spcPct val="93000"/>
              </a:lnSpc>
              <a:defRPr sz="30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43350" y="1"/>
            <a:ext cx="4629150" cy="6857999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1" y="2621512"/>
            <a:ext cx="2882528" cy="3236976"/>
          </a:xfrm>
        </p:spPr>
        <p:txBody>
          <a:bodyPr>
            <a:normAutofit/>
          </a:bodyPr>
          <a:lstStyle>
            <a:lvl1pPr marL="0" indent="0" algn="r">
              <a:lnSpc>
                <a:spcPct val="125000"/>
              </a:lnSpc>
              <a:spcBef>
                <a:spcPts val="1200"/>
              </a:spcBef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A25CCC-E254-4513-8E15-E042FD36E498}" type="datetimeFigureOut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9/24/2018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F5520F-10E9-4321-8611-9CD42191600C}" type="slidenum">
              <a:rPr lang="en-US" altLang="en-US">
                <a:solidFill>
                  <a:srgbClr val="F5F5F5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F5F5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1766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6200" y="640080"/>
            <a:ext cx="4686299" cy="558414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D05DF1-16B9-4E9B-8E4E-7AB5E3E88C84}" type="datetimeFigureOut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9/24/2018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871AF7-665A-4688-B710-2C4C08265888}" type="slidenum">
              <a:rPr lang="en-US" altLang="en-US">
                <a:solidFill>
                  <a:srgbClr val="F5F5F5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F5F5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0602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/>
          <p:nvPr/>
        </p:nvSpPr>
        <p:spPr bwMode="auto">
          <a:xfrm>
            <a:off x="8736013" y="5380038"/>
            <a:ext cx="407987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5" name="Straight Connector 4"/>
          <p:cNvCxnSpPr/>
          <p:nvPr/>
        </p:nvCxnSpPr>
        <p:spPr>
          <a:xfrm>
            <a:off x="0" y="6199188"/>
            <a:ext cx="7694613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199188"/>
            <a:ext cx="7694613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93074" y="642931"/>
            <a:ext cx="1835003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642933"/>
            <a:ext cx="5303009" cy="46781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902200" y="5927725"/>
            <a:ext cx="286067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EA5D21-4762-4097-8B1A-EF7A71A3A1CB}" type="datetimeFigureOut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9/24/2018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902200" y="6316663"/>
            <a:ext cx="286067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96BCD1-64C6-43FC-A943-750C416A4ACF}" type="slidenum">
              <a:rPr lang="en-US" altLang="en-US">
                <a:solidFill>
                  <a:srgbClr val="F5F5F5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F5F5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4589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55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215"/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FC1B5-4551-4710-B2B5-5D9011CD23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515C-F1B8-4997-B5FA-8FE0985D6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6994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FC1B5-4551-4710-B2B5-5D9011CD23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515C-F1B8-4997-B5FA-8FE0985D6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0646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9" y="1709741"/>
            <a:ext cx="7886700" cy="2852737"/>
          </a:xfrm>
        </p:spPr>
        <p:txBody>
          <a:bodyPr anchor="b"/>
          <a:lstStyle>
            <a:lvl1pPr>
              <a:defRPr sz="55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9" y="4589466"/>
            <a:ext cx="7886700" cy="1500187"/>
          </a:xfrm>
        </p:spPr>
        <p:txBody>
          <a:bodyPr/>
          <a:lstStyle>
            <a:lvl1pPr marL="0" indent="0">
              <a:buNone/>
              <a:defRPr sz="2215">
                <a:solidFill>
                  <a:schemeClr val="tx1"/>
                </a:solidFill>
              </a:defRPr>
            </a:lvl1pPr>
            <a:lvl2pPr marL="422041" indent="0">
              <a:buNone/>
              <a:defRPr sz="1846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FC1B5-4551-4710-B2B5-5D9011CD23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515C-F1B8-4997-B5FA-8FE0985D6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3625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FC1B5-4551-4710-B2B5-5D9011CD23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515C-F1B8-4997-B5FA-8FE0985D6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6259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FC1B5-4551-4710-B2B5-5D9011CD23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515C-F1B8-4997-B5FA-8FE0985D6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6312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FC1B5-4551-4710-B2B5-5D9011CD23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515C-F1B8-4997-B5FA-8FE0985D6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0568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FC1B5-4551-4710-B2B5-5D9011CD23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515C-F1B8-4997-B5FA-8FE0985D6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605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EE99-F934-49B7-BA3A-57217CCFCE6A}" type="datetimeFigureOut">
              <a:rPr lang="th-TH" smtClean="0"/>
              <a:t>24/09/61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FAF6B-FD3C-49CB-8122-82B3DE2DD51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032590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0"/>
            <a:ext cx="2949178" cy="1600200"/>
          </a:xfrm>
        </p:spPr>
        <p:txBody>
          <a:bodyPr anchor="b"/>
          <a:lstStyle>
            <a:lvl1pPr>
              <a:defRPr sz="295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0"/>
            <a:ext cx="2949178" cy="3811588"/>
          </a:xfrm>
        </p:spPr>
        <p:txBody>
          <a:bodyPr/>
          <a:lstStyle>
            <a:lvl1pPr marL="0" indent="0">
              <a:buNone/>
              <a:defRPr sz="1477"/>
            </a:lvl1pPr>
            <a:lvl2pPr marL="422041" indent="0">
              <a:buNone/>
              <a:defRPr sz="1292"/>
            </a:lvl2pPr>
            <a:lvl3pPr marL="844083" indent="0">
              <a:buNone/>
              <a:defRPr sz="1108"/>
            </a:lvl3pPr>
            <a:lvl4pPr marL="1266124" indent="0">
              <a:buNone/>
              <a:defRPr sz="923"/>
            </a:lvl4pPr>
            <a:lvl5pPr marL="1688165" indent="0">
              <a:buNone/>
              <a:defRPr sz="923"/>
            </a:lvl5pPr>
            <a:lvl6pPr marL="2110207" indent="0">
              <a:buNone/>
              <a:defRPr sz="923"/>
            </a:lvl6pPr>
            <a:lvl7pPr marL="2532248" indent="0">
              <a:buNone/>
              <a:defRPr sz="923"/>
            </a:lvl7pPr>
            <a:lvl8pPr marL="2954289" indent="0">
              <a:buNone/>
              <a:defRPr sz="923"/>
            </a:lvl8pPr>
            <a:lvl9pPr marL="3376331" indent="0">
              <a:buNone/>
              <a:defRPr sz="92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FC1B5-4551-4710-B2B5-5D9011CD23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515C-F1B8-4997-B5FA-8FE0985D6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0121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0"/>
            <a:ext cx="2949178" cy="1600200"/>
          </a:xfrm>
        </p:spPr>
        <p:txBody>
          <a:bodyPr anchor="b"/>
          <a:lstStyle>
            <a:lvl1pPr>
              <a:defRPr sz="295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0"/>
            <a:ext cx="2949178" cy="3811588"/>
          </a:xfrm>
        </p:spPr>
        <p:txBody>
          <a:bodyPr/>
          <a:lstStyle>
            <a:lvl1pPr marL="0" indent="0">
              <a:buNone/>
              <a:defRPr sz="1477"/>
            </a:lvl1pPr>
            <a:lvl2pPr marL="422041" indent="0">
              <a:buNone/>
              <a:defRPr sz="1292"/>
            </a:lvl2pPr>
            <a:lvl3pPr marL="844083" indent="0">
              <a:buNone/>
              <a:defRPr sz="1108"/>
            </a:lvl3pPr>
            <a:lvl4pPr marL="1266124" indent="0">
              <a:buNone/>
              <a:defRPr sz="923"/>
            </a:lvl4pPr>
            <a:lvl5pPr marL="1688165" indent="0">
              <a:buNone/>
              <a:defRPr sz="923"/>
            </a:lvl5pPr>
            <a:lvl6pPr marL="2110207" indent="0">
              <a:buNone/>
              <a:defRPr sz="923"/>
            </a:lvl6pPr>
            <a:lvl7pPr marL="2532248" indent="0">
              <a:buNone/>
              <a:defRPr sz="923"/>
            </a:lvl7pPr>
            <a:lvl8pPr marL="2954289" indent="0">
              <a:buNone/>
              <a:defRPr sz="923"/>
            </a:lvl8pPr>
            <a:lvl9pPr marL="3376331" indent="0">
              <a:buNone/>
              <a:defRPr sz="92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FC1B5-4551-4710-B2B5-5D9011CD23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515C-F1B8-4997-B5FA-8FE0985D6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8660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FC1B5-4551-4710-B2B5-5D9011CD23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515C-F1B8-4997-B5FA-8FE0985D6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5256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FC1B5-4551-4710-B2B5-5D9011CD23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515C-F1B8-4997-B5FA-8FE0985D6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5757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55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215"/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FC1B5-4551-4710-B2B5-5D9011CD23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515C-F1B8-4997-B5FA-8FE0985D6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44624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FC1B5-4551-4710-B2B5-5D9011CD23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515C-F1B8-4997-B5FA-8FE0985D6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0063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9" y="1709741"/>
            <a:ext cx="7886700" cy="2852737"/>
          </a:xfrm>
        </p:spPr>
        <p:txBody>
          <a:bodyPr anchor="b"/>
          <a:lstStyle>
            <a:lvl1pPr>
              <a:defRPr sz="55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9" y="4589466"/>
            <a:ext cx="7886700" cy="1500187"/>
          </a:xfrm>
        </p:spPr>
        <p:txBody>
          <a:bodyPr/>
          <a:lstStyle>
            <a:lvl1pPr marL="0" indent="0">
              <a:buNone/>
              <a:defRPr sz="2215">
                <a:solidFill>
                  <a:schemeClr val="tx1"/>
                </a:solidFill>
              </a:defRPr>
            </a:lvl1pPr>
            <a:lvl2pPr marL="422041" indent="0">
              <a:buNone/>
              <a:defRPr sz="1846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FC1B5-4551-4710-B2B5-5D9011CD23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515C-F1B8-4997-B5FA-8FE0985D6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218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FC1B5-4551-4710-B2B5-5D9011CD23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515C-F1B8-4997-B5FA-8FE0985D6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3359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FC1B5-4551-4710-B2B5-5D9011CD23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515C-F1B8-4997-B5FA-8FE0985D6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8206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FC1B5-4551-4710-B2B5-5D9011CD23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515C-F1B8-4997-B5FA-8FE0985D6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945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EE99-F934-49B7-BA3A-57217CCFCE6A}" type="datetimeFigureOut">
              <a:rPr lang="th-TH" smtClean="0"/>
              <a:t>24/09/61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FAF6B-FD3C-49CB-8122-82B3DE2DD51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880645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FC1B5-4551-4710-B2B5-5D9011CD23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515C-F1B8-4997-B5FA-8FE0985D6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10791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0"/>
            <a:ext cx="2949178" cy="1600200"/>
          </a:xfrm>
        </p:spPr>
        <p:txBody>
          <a:bodyPr anchor="b"/>
          <a:lstStyle>
            <a:lvl1pPr>
              <a:defRPr sz="295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0"/>
            <a:ext cx="2949178" cy="3811588"/>
          </a:xfrm>
        </p:spPr>
        <p:txBody>
          <a:bodyPr/>
          <a:lstStyle>
            <a:lvl1pPr marL="0" indent="0">
              <a:buNone/>
              <a:defRPr sz="1477"/>
            </a:lvl1pPr>
            <a:lvl2pPr marL="422041" indent="0">
              <a:buNone/>
              <a:defRPr sz="1292"/>
            </a:lvl2pPr>
            <a:lvl3pPr marL="844083" indent="0">
              <a:buNone/>
              <a:defRPr sz="1108"/>
            </a:lvl3pPr>
            <a:lvl4pPr marL="1266124" indent="0">
              <a:buNone/>
              <a:defRPr sz="923"/>
            </a:lvl4pPr>
            <a:lvl5pPr marL="1688165" indent="0">
              <a:buNone/>
              <a:defRPr sz="923"/>
            </a:lvl5pPr>
            <a:lvl6pPr marL="2110207" indent="0">
              <a:buNone/>
              <a:defRPr sz="923"/>
            </a:lvl6pPr>
            <a:lvl7pPr marL="2532248" indent="0">
              <a:buNone/>
              <a:defRPr sz="923"/>
            </a:lvl7pPr>
            <a:lvl8pPr marL="2954289" indent="0">
              <a:buNone/>
              <a:defRPr sz="923"/>
            </a:lvl8pPr>
            <a:lvl9pPr marL="3376331" indent="0">
              <a:buNone/>
              <a:defRPr sz="92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FC1B5-4551-4710-B2B5-5D9011CD23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515C-F1B8-4997-B5FA-8FE0985D6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38427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0"/>
            <a:ext cx="2949178" cy="1600200"/>
          </a:xfrm>
        </p:spPr>
        <p:txBody>
          <a:bodyPr anchor="b"/>
          <a:lstStyle>
            <a:lvl1pPr>
              <a:defRPr sz="295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0"/>
            <a:ext cx="2949178" cy="3811588"/>
          </a:xfrm>
        </p:spPr>
        <p:txBody>
          <a:bodyPr/>
          <a:lstStyle>
            <a:lvl1pPr marL="0" indent="0">
              <a:buNone/>
              <a:defRPr sz="1477"/>
            </a:lvl1pPr>
            <a:lvl2pPr marL="422041" indent="0">
              <a:buNone/>
              <a:defRPr sz="1292"/>
            </a:lvl2pPr>
            <a:lvl3pPr marL="844083" indent="0">
              <a:buNone/>
              <a:defRPr sz="1108"/>
            </a:lvl3pPr>
            <a:lvl4pPr marL="1266124" indent="0">
              <a:buNone/>
              <a:defRPr sz="923"/>
            </a:lvl4pPr>
            <a:lvl5pPr marL="1688165" indent="0">
              <a:buNone/>
              <a:defRPr sz="923"/>
            </a:lvl5pPr>
            <a:lvl6pPr marL="2110207" indent="0">
              <a:buNone/>
              <a:defRPr sz="923"/>
            </a:lvl6pPr>
            <a:lvl7pPr marL="2532248" indent="0">
              <a:buNone/>
              <a:defRPr sz="923"/>
            </a:lvl7pPr>
            <a:lvl8pPr marL="2954289" indent="0">
              <a:buNone/>
              <a:defRPr sz="923"/>
            </a:lvl8pPr>
            <a:lvl9pPr marL="3376331" indent="0">
              <a:buNone/>
              <a:defRPr sz="92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FC1B5-4551-4710-B2B5-5D9011CD23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515C-F1B8-4997-B5FA-8FE0985D6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1012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FC1B5-4551-4710-B2B5-5D9011CD23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515C-F1B8-4997-B5FA-8FE0985D6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9678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FC1B5-4551-4710-B2B5-5D9011CD23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515C-F1B8-4997-B5FA-8FE0985D6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16012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55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215"/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FC1B5-4551-4710-B2B5-5D9011CD23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515C-F1B8-4997-B5FA-8FE0985D6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2400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FC1B5-4551-4710-B2B5-5D9011CD23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515C-F1B8-4997-B5FA-8FE0985D6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86865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9" y="1709741"/>
            <a:ext cx="7886700" cy="2852737"/>
          </a:xfrm>
        </p:spPr>
        <p:txBody>
          <a:bodyPr anchor="b"/>
          <a:lstStyle>
            <a:lvl1pPr>
              <a:defRPr sz="55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9" y="4589466"/>
            <a:ext cx="7886700" cy="1500187"/>
          </a:xfrm>
        </p:spPr>
        <p:txBody>
          <a:bodyPr/>
          <a:lstStyle>
            <a:lvl1pPr marL="0" indent="0">
              <a:buNone/>
              <a:defRPr sz="2215">
                <a:solidFill>
                  <a:schemeClr val="tx1"/>
                </a:solidFill>
              </a:defRPr>
            </a:lvl1pPr>
            <a:lvl2pPr marL="422041" indent="0">
              <a:buNone/>
              <a:defRPr sz="1846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FC1B5-4551-4710-B2B5-5D9011CD23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515C-F1B8-4997-B5FA-8FE0985D6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67938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FC1B5-4551-4710-B2B5-5D9011CD23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515C-F1B8-4997-B5FA-8FE0985D6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59330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FC1B5-4551-4710-B2B5-5D9011CD23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515C-F1B8-4997-B5FA-8FE0985D6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020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EE99-F934-49B7-BA3A-57217CCFCE6A}" type="datetimeFigureOut">
              <a:rPr lang="th-TH" smtClean="0"/>
              <a:t>24/09/61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FAF6B-FD3C-49CB-8122-82B3DE2DD51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0376375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FC1B5-4551-4710-B2B5-5D9011CD23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515C-F1B8-4997-B5FA-8FE0985D6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67511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FC1B5-4551-4710-B2B5-5D9011CD23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515C-F1B8-4997-B5FA-8FE0985D6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01698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0"/>
            <a:ext cx="2949178" cy="1600200"/>
          </a:xfrm>
        </p:spPr>
        <p:txBody>
          <a:bodyPr anchor="b"/>
          <a:lstStyle>
            <a:lvl1pPr>
              <a:defRPr sz="295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0"/>
            <a:ext cx="2949178" cy="3811588"/>
          </a:xfrm>
        </p:spPr>
        <p:txBody>
          <a:bodyPr/>
          <a:lstStyle>
            <a:lvl1pPr marL="0" indent="0">
              <a:buNone/>
              <a:defRPr sz="1477"/>
            </a:lvl1pPr>
            <a:lvl2pPr marL="422041" indent="0">
              <a:buNone/>
              <a:defRPr sz="1292"/>
            </a:lvl2pPr>
            <a:lvl3pPr marL="844083" indent="0">
              <a:buNone/>
              <a:defRPr sz="1108"/>
            </a:lvl3pPr>
            <a:lvl4pPr marL="1266124" indent="0">
              <a:buNone/>
              <a:defRPr sz="923"/>
            </a:lvl4pPr>
            <a:lvl5pPr marL="1688165" indent="0">
              <a:buNone/>
              <a:defRPr sz="923"/>
            </a:lvl5pPr>
            <a:lvl6pPr marL="2110207" indent="0">
              <a:buNone/>
              <a:defRPr sz="923"/>
            </a:lvl6pPr>
            <a:lvl7pPr marL="2532248" indent="0">
              <a:buNone/>
              <a:defRPr sz="923"/>
            </a:lvl7pPr>
            <a:lvl8pPr marL="2954289" indent="0">
              <a:buNone/>
              <a:defRPr sz="923"/>
            </a:lvl8pPr>
            <a:lvl9pPr marL="3376331" indent="0">
              <a:buNone/>
              <a:defRPr sz="92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FC1B5-4551-4710-B2B5-5D9011CD23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515C-F1B8-4997-B5FA-8FE0985D6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52556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0"/>
            <a:ext cx="2949178" cy="1600200"/>
          </a:xfrm>
        </p:spPr>
        <p:txBody>
          <a:bodyPr anchor="b"/>
          <a:lstStyle>
            <a:lvl1pPr>
              <a:defRPr sz="295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0"/>
            <a:ext cx="2949178" cy="3811588"/>
          </a:xfrm>
        </p:spPr>
        <p:txBody>
          <a:bodyPr/>
          <a:lstStyle>
            <a:lvl1pPr marL="0" indent="0">
              <a:buNone/>
              <a:defRPr sz="1477"/>
            </a:lvl1pPr>
            <a:lvl2pPr marL="422041" indent="0">
              <a:buNone/>
              <a:defRPr sz="1292"/>
            </a:lvl2pPr>
            <a:lvl3pPr marL="844083" indent="0">
              <a:buNone/>
              <a:defRPr sz="1108"/>
            </a:lvl3pPr>
            <a:lvl4pPr marL="1266124" indent="0">
              <a:buNone/>
              <a:defRPr sz="923"/>
            </a:lvl4pPr>
            <a:lvl5pPr marL="1688165" indent="0">
              <a:buNone/>
              <a:defRPr sz="923"/>
            </a:lvl5pPr>
            <a:lvl6pPr marL="2110207" indent="0">
              <a:buNone/>
              <a:defRPr sz="923"/>
            </a:lvl6pPr>
            <a:lvl7pPr marL="2532248" indent="0">
              <a:buNone/>
              <a:defRPr sz="923"/>
            </a:lvl7pPr>
            <a:lvl8pPr marL="2954289" indent="0">
              <a:buNone/>
              <a:defRPr sz="923"/>
            </a:lvl8pPr>
            <a:lvl9pPr marL="3376331" indent="0">
              <a:buNone/>
              <a:defRPr sz="92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FC1B5-4551-4710-B2B5-5D9011CD23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515C-F1B8-4997-B5FA-8FE0985D6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88095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FC1B5-4551-4710-B2B5-5D9011CD23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515C-F1B8-4997-B5FA-8FE0985D6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92524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FC1B5-4551-4710-B2B5-5D9011CD23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515C-F1B8-4997-B5FA-8FE0985D6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34664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55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215"/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FC1B5-4551-4710-B2B5-5D9011CD23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515C-F1B8-4997-B5FA-8FE0985D6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95508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FC1B5-4551-4710-B2B5-5D9011CD23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515C-F1B8-4997-B5FA-8FE0985D6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96553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9" y="1709741"/>
            <a:ext cx="7886700" cy="2852737"/>
          </a:xfrm>
        </p:spPr>
        <p:txBody>
          <a:bodyPr anchor="b"/>
          <a:lstStyle>
            <a:lvl1pPr>
              <a:defRPr sz="55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9" y="4589466"/>
            <a:ext cx="7886700" cy="1500187"/>
          </a:xfrm>
        </p:spPr>
        <p:txBody>
          <a:bodyPr/>
          <a:lstStyle>
            <a:lvl1pPr marL="0" indent="0">
              <a:buNone/>
              <a:defRPr sz="2215">
                <a:solidFill>
                  <a:schemeClr val="tx1"/>
                </a:solidFill>
              </a:defRPr>
            </a:lvl1pPr>
            <a:lvl2pPr marL="422041" indent="0">
              <a:buNone/>
              <a:defRPr sz="1846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FC1B5-4551-4710-B2B5-5D9011CD23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515C-F1B8-4997-B5FA-8FE0985D6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00660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FC1B5-4551-4710-B2B5-5D9011CD23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515C-F1B8-4997-B5FA-8FE0985D6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612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EE99-F934-49B7-BA3A-57217CCFCE6A}" type="datetimeFigureOut">
              <a:rPr lang="th-TH" smtClean="0"/>
              <a:t>24/09/61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FAF6B-FD3C-49CB-8122-82B3DE2DD51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067294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FC1B5-4551-4710-B2B5-5D9011CD23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515C-F1B8-4997-B5FA-8FE0985D6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80832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FC1B5-4551-4710-B2B5-5D9011CD23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515C-F1B8-4997-B5FA-8FE0985D6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78529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FC1B5-4551-4710-B2B5-5D9011CD23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515C-F1B8-4997-B5FA-8FE0985D6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01174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0"/>
            <a:ext cx="2949178" cy="1600200"/>
          </a:xfrm>
        </p:spPr>
        <p:txBody>
          <a:bodyPr anchor="b"/>
          <a:lstStyle>
            <a:lvl1pPr>
              <a:defRPr sz="295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0"/>
            <a:ext cx="2949178" cy="3811588"/>
          </a:xfrm>
        </p:spPr>
        <p:txBody>
          <a:bodyPr/>
          <a:lstStyle>
            <a:lvl1pPr marL="0" indent="0">
              <a:buNone/>
              <a:defRPr sz="1477"/>
            </a:lvl1pPr>
            <a:lvl2pPr marL="422041" indent="0">
              <a:buNone/>
              <a:defRPr sz="1292"/>
            </a:lvl2pPr>
            <a:lvl3pPr marL="844083" indent="0">
              <a:buNone/>
              <a:defRPr sz="1108"/>
            </a:lvl3pPr>
            <a:lvl4pPr marL="1266124" indent="0">
              <a:buNone/>
              <a:defRPr sz="923"/>
            </a:lvl4pPr>
            <a:lvl5pPr marL="1688165" indent="0">
              <a:buNone/>
              <a:defRPr sz="923"/>
            </a:lvl5pPr>
            <a:lvl6pPr marL="2110207" indent="0">
              <a:buNone/>
              <a:defRPr sz="923"/>
            </a:lvl6pPr>
            <a:lvl7pPr marL="2532248" indent="0">
              <a:buNone/>
              <a:defRPr sz="923"/>
            </a:lvl7pPr>
            <a:lvl8pPr marL="2954289" indent="0">
              <a:buNone/>
              <a:defRPr sz="923"/>
            </a:lvl8pPr>
            <a:lvl9pPr marL="3376331" indent="0">
              <a:buNone/>
              <a:defRPr sz="92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FC1B5-4551-4710-B2B5-5D9011CD23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515C-F1B8-4997-B5FA-8FE0985D6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59524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0"/>
            <a:ext cx="2949178" cy="1600200"/>
          </a:xfrm>
        </p:spPr>
        <p:txBody>
          <a:bodyPr anchor="b"/>
          <a:lstStyle>
            <a:lvl1pPr>
              <a:defRPr sz="295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0"/>
            <a:ext cx="2949178" cy="3811588"/>
          </a:xfrm>
        </p:spPr>
        <p:txBody>
          <a:bodyPr/>
          <a:lstStyle>
            <a:lvl1pPr marL="0" indent="0">
              <a:buNone/>
              <a:defRPr sz="1477"/>
            </a:lvl1pPr>
            <a:lvl2pPr marL="422041" indent="0">
              <a:buNone/>
              <a:defRPr sz="1292"/>
            </a:lvl2pPr>
            <a:lvl3pPr marL="844083" indent="0">
              <a:buNone/>
              <a:defRPr sz="1108"/>
            </a:lvl3pPr>
            <a:lvl4pPr marL="1266124" indent="0">
              <a:buNone/>
              <a:defRPr sz="923"/>
            </a:lvl4pPr>
            <a:lvl5pPr marL="1688165" indent="0">
              <a:buNone/>
              <a:defRPr sz="923"/>
            </a:lvl5pPr>
            <a:lvl6pPr marL="2110207" indent="0">
              <a:buNone/>
              <a:defRPr sz="923"/>
            </a:lvl6pPr>
            <a:lvl7pPr marL="2532248" indent="0">
              <a:buNone/>
              <a:defRPr sz="923"/>
            </a:lvl7pPr>
            <a:lvl8pPr marL="2954289" indent="0">
              <a:buNone/>
              <a:defRPr sz="923"/>
            </a:lvl8pPr>
            <a:lvl9pPr marL="3376331" indent="0">
              <a:buNone/>
              <a:defRPr sz="92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FC1B5-4551-4710-B2B5-5D9011CD23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515C-F1B8-4997-B5FA-8FE0985D6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58827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FC1B5-4551-4710-B2B5-5D9011CD23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515C-F1B8-4997-B5FA-8FE0985D6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22274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FC1B5-4551-4710-B2B5-5D9011CD23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D515C-F1B8-4997-B5FA-8FE0985D69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054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EE99-F934-49B7-BA3A-57217CCFCE6A}" type="datetimeFigureOut">
              <a:rPr lang="th-TH" smtClean="0"/>
              <a:t>24/09/61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FAF6B-FD3C-49CB-8122-82B3DE2DD51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5935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EE99-F934-49B7-BA3A-57217CCFCE6A}" type="datetimeFigureOut">
              <a:rPr lang="th-TH" smtClean="0"/>
              <a:t>24/09/61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FAF6B-FD3C-49CB-8122-82B3DE2DD51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52768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EE99-F934-49B7-BA3A-57217CCFCE6A}" type="datetimeFigureOut">
              <a:rPr lang="th-TH" smtClean="0"/>
              <a:t>24/09/61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FAF6B-FD3C-49CB-8122-82B3DE2DD51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42465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EE99-F934-49B7-BA3A-57217CCFCE6A}" type="datetimeFigureOut">
              <a:rPr lang="th-TH" smtClean="0"/>
              <a:t>24/09/61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FAF6B-FD3C-49CB-8122-82B3DE2DD51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66508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/>
          <p:nvPr/>
        </p:nvSpPr>
        <p:spPr bwMode="auto">
          <a:xfrm>
            <a:off x="8736013" y="5380038"/>
            <a:ext cx="407987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571500" y="560388"/>
            <a:ext cx="2874963" cy="495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886200" y="568325"/>
            <a:ext cx="4686300" cy="565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" y="5929313"/>
            <a:ext cx="2860675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eaLnBrk="1" hangingPunct="1">
              <a:defRPr sz="75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289B6AE-172C-4837-8DD4-713C06C47E53}" type="datetimeFigureOut">
              <a:rPr lang="en-US">
                <a:solidFill>
                  <a:prstClr val="black">
                    <a:lumMod val="85000"/>
                    <a:lumOff val="15000"/>
                  </a:prstClr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9/24/2018</a:t>
            </a:fld>
            <a:endParaRPr lang="en-US">
              <a:solidFill>
                <a:prstClr val="black">
                  <a:lumMod val="85000"/>
                  <a:lumOff val="15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1500" y="6315075"/>
            <a:ext cx="2860675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eaLnBrk="1" hangingPunct="1">
              <a:defRPr sz="11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>
                  <a:lumMod val="85000"/>
                  <a:lumOff val="15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013" y="5607050"/>
            <a:ext cx="4079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defRPr sz="11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DFE0247-7278-495B-90D1-4CC56616097D}" type="slidenum">
              <a:rPr lang="en-US" altLang="en-US">
                <a:solidFill>
                  <a:srgbClr val="F5F5F5"/>
                </a:solidFill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srgbClr val="F5F5F5"/>
              </a:solidFill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99188"/>
            <a:ext cx="337185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0" y="6199188"/>
            <a:ext cx="337185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248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00" i="1" kern="1200">
          <a:solidFill>
            <a:srgbClr val="262626"/>
          </a:solidFill>
          <a:latin typeface="+mj-lt"/>
          <a:ea typeface="+mj-ea"/>
          <a:cs typeface="+mj-cs"/>
        </a:defRPr>
      </a:lvl1pPr>
      <a:lvl2pPr algn="r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00" i="1">
          <a:solidFill>
            <a:srgbClr val="262626"/>
          </a:solidFill>
          <a:latin typeface="Century Schoolbook" panose="02040604050505020304" pitchFamily="18" charset="0"/>
        </a:defRPr>
      </a:lvl2pPr>
      <a:lvl3pPr algn="r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00" i="1">
          <a:solidFill>
            <a:srgbClr val="262626"/>
          </a:solidFill>
          <a:latin typeface="Century Schoolbook" panose="02040604050505020304" pitchFamily="18" charset="0"/>
        </a:defRPr>
      </a:lvl3pPr>
      <a:lvl4pPr algn="r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00" i="1">
          <a:solidFill>
            <a:srgbClr val="262626"/>
          </a:solidFill>
          <a:latin typeface="Century Schoolbook" panose="02040604050505020304" pitchFamily="18" charset="0"/>
        </a:defRPr>
      </a:lvl4pPr>
      <a:lvl5pPr algn="r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00" i="1">
          <a:solidFill>
            <a:srgbClr val="262626"/>
          </a:solidFill>
          <a:latin typeface="Century Schoolbook" panose="02040604050505020304" pitchFamily="18" charset="0"/>
        </a:defRPr>
      </a:lvl5pPr>
      <a:lvl6pPr marL="457200" algn="r" defTabSz="685800" rtl="0" fontAlgn="base">
        <a:lnSpc>
          <a:spcPct val="90000"/>
        </a:lnSpc>
        <a:spcBef>
          <a:spcPct val="0"/>
        </a:spcBef>
        <a:spcAft>
          <a:spcPct val="0"/>
        </a:spcAft>
        <a:defRPr sz="3800" i="1">
          <a:solidFill>
            <a:srgbClr val="262626"/>
          </a:solidFill>
          <a:latin typeface="Century Schoolbook" panose="02040604050505020304" pitchFamily="18" charset="0"/>
        </a:defRPr>
      </a:lvl6pPr>
      <a:lvl7pPr marL="914400" algn="r" defTabSz="685800" rtl="0" fontAlgn="base">
        <a:lnSpc>
          <a:spcPct val="90000"/>
        </a:lnSpc>
        <a:spcBef>
          <a:spcPct val="0"/>
        </a:spcBef>
        <a:spcAft>
          <a:spcPct val="0"/>
        </a:spcAft>
        <a:defRPr sz="3800" i="1">
          <a:solidFill>
            <a:srgbClr val="262626"/>
          </a:solidFill>
          <a:latin typeface="Century Schoolbook" panose="02040604050505020304" pitchFamily="18" charset="0"/>
        </a:defRPr>
      </a:lvl7pPr>
      <a:lvl8pPr marL="1371600" algn="r" defTabSz="685800" rtl="0" fontAlgn="base">
        <a:lnSpc>
          <a:spcPct val="90000"/>
        </a:lnSpc>
        <a:spcBef>
          <a:spcPct val="0"/>
        </a:spcBef>
        <a:spcAft>
          <a:spcPct val="0"/>
        </a:spcAft>
        <a:defRPr sz="3800" i="1">
          <a:solidFill>
            <a:srgbClr val="262626"/>
          </a:solidFill>
          <a:latin typeface="Century Schoolbook" panose="02040604050505020304" pitchFamily="18" charset="0"/>
        </a:defRPr>
      </a:lvl8pPr>
      <a:lvl9pPr marL="1828800" algn="r" defTabSz="685800" rtl="0" fontAlgn="base">
        <a:lnSpc>
          <a:spcPct val="90000"/>
        </a:lnSpc>
        <a:spcBef>
          <a:spcPct val="0"/>
        </a:spcBef>
        <a:spcAft>
          <a:spcPct val="0"/>
        </a:spcAft>
        <a:defRPr sz="3800" i="1">
          <a:solidFill>
            <a:srgbClr val="262626"/>
          </a:solidFill>
          <a:latin typeface="Century Schoolbook" panose="02040604050505020304" pitchFamily="18" charset="0"/>
        </a:defRPr>
      </a:lvl9pPr>
    </p:titleStyle>
    <p:bodyStyle>
      <a:lvl1pPr marL="282575" indent="-282575" algn="l" defTabSz="685800" rtl="0" eaLnBrk="0" fontAlgn="base" hangingPunct="0">
        <a:lnSpc>
          <a:spcPct val="112000"/>
        </a:lnSpc>
        <a:spcBef>
          <a:spcPts val="9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262626"/>
          </a:solidFill>
          <a:latin typeface="+mn-lt"/>
          <a:ea typeface="+mn-ea"/>
          <a:cs typeface="+mn-cs"/>
        </a:defRPr>
      </a:lvl1pPr>
      <a:lvl2pPr marL="282575" indent="-282575" algn="l" defTabSz="685800" rtl="0" eaLnBrk="0" fontAlgn="base" hangingPunct="0">
        <a:lnSpc>
          <a:spcPct val="112000"/>
        </a:lnSpc>
        <a:spcBef>
          <a:spcPts val="900"/>
        </a:spcBef>
        <a:spcAft>
          <a:spcPct val="0"/>
        </a:spcAft>
        <a:buFont typeface="Corbel" panose="020B0503020204020204" pitchFamily="34" charset="0"/>
        <a:buChar char="–"/>
        <a:defRPr kern="1200">
          <a:solidFill>
            <a:srgbClr val="262626"/>
          </a:solidFill>
          <a:latin typeface="+mn-lt"/>
          <a:ea typeface="+mn-ea"/>
          <a:cs typeface="+mn-cs"/>
        </a:defRPr>
      </a:lvl2pPr>
      <a:lvl3pPr marL="282575" indent="-282575" algn="l" defTabSz="685800" rtl="0" eaLnBrk="0" fontAlgn="base" hangingPunct="0">
        <a:lnSpc>
          <a:spcPct val="112000"/>
        </a:lnSpc>
        <a:spcBef>
          <a:spcPts val="9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rgbClr val="262626"/>
          </a:solidFill>
          <a:latin typeface="+mn-lt"/>
          <a:ea typeface="+mn-ea"/>
          <a:cs typeface="+mn-cs"/>
        </a:defRPr>
      </a:lvl3pPr>
      <a:lvl4pPr marL="282575" indent="-282575" algn="l" defTabSz="685800" rtl="0" eaLnBrk="0" fontAlgn="base" hangingPunct="0">
        <a:lnSpc>
          <a:spcPct val="112000"/>
        </a:lnSpc>
        <a:spcBef>
          <a:spcPts val="900"/>
        </a:spcBef>
        <a:spcAft>
          <a:spcPct val="0"/>
        </a:spcAft>
        <a:buFont typeface="Corbel" panose="020B0503020204020204" pitchFamily="34" charset="0"/>
        <a:buChar char="–"/>
        <a:defRPr sz="1400" kern="1200">
          <a:solidFill>
            <a:srgbClr val="262626"/>
          </a:solidFill>
          <a:latin typeface="+mn-lt"/>
          <a:ea typeface="+mn-ea"/>
          <a:cs typeface="+mn-cs"/>
        </a:defRPr>
      </a:lvl4pPr>
      <a:lvl5pPr marL="282575" indent="-282575" algn="l" defTabSz="685800" rtl="0" eaLnBrk="0" fontAlgn="base" hangingPunct="0">
        <a:lnSpc>
          <a:spcPct val="112000"/>
        </a:lnSpc>
        <a:spcBef>
          <a:spcPts val="900"/>
        </a:spcBef>
        <a:spcAft>
          <a:spcPct val="0"/>
        </a:spcAft>
        <a:buFont typeface="Arial" panose="020B0604020202020204" pitchFamily="34" charset="0"/>
        <a:buChar char="•"/>
        <a:defRPr sz="1400" i="1" kern="1200">
          <a:solidFill>
            <a:srgbClr val="262626"/>
          </a:solidFill>
          <a:latin typeface="+mn-lt"/>
          <a:ea typeface="+mn-ea"/>
          <a:cs typeface="+mn-cs"/>
        </a:defRPr>
      </a:lvl5pPr>
      <a:lvl6pPr marL="283464" indent="-283464" algn="l" defTabSz="685800" rtl="0" eaLnBrk="1" latinLnBrk="0" hangingPunct="1">
        <a:lnSpc>
          <a:spcPct val="112000"/>
        </a:lnSpc>
        <a:spcBef>
          <a:spcPts val="975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83464" indent="-283464" algn="l" defTabSz="685800" rtl="0" eaLnBrk="1" latinLnBrk="0" hangingPunct="1">
        <a:lnSpc>
          <a:spcPct val="112000"/>
        </a:lnSpc>
        <a:spcBef>
          <a:spcPts val="975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83464" indent="-283464" algn="l" defTabSz="685800" rtl="0" eaLnBrk="1" latinLnBrk="0" hangingPunct="1">
        <a:lnSpc>
          <a:spcPct val="112000"/>
        </a:lnSpc>
        <a:spcBef>
          <a:spcPts val="975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12598" indent="-212598" algn="l" defTabSz="685800" rtl="0" eaLnBrk="1" latinLnBrk="0" hangingPunct="1">
        <a:lnSpc>
          <a:spcPct val="112000"/>
        </a:lnSpc>
        <a:spcBef>
          <a:spcPts val="975"/>
        </a:spcBef>
        <a:buFont typeface="Arial" panose="020B0604020202020204" pitchFamily="34" charset="0"/>
        <a:buChar char="•"/>
        <a:defRPr sz="105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22041"/>
            <a:fld id="{001FC1B5-4551-4710-B2B5-5D9011CD231E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Arial" panose="020B0604020202020204" pitchFamily="34" charset="0"/>
              </a:rPr>
              <a:pPr defTabSz="422041"/>
              <a:t>9/24/2018</a:t>
            </a:fld>
            <a:endParaRPr lang="en-US">
              <a:solidFill>
                <a:prstClr val="black">
                  <a:tint val="75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22041"/>
            <a:endParaRPr lang="en-US">
              <a:solidFill>
                <a:prstClr val="black">
                  <a:tint val="75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22041"/>
            <a:fld id="{FC9D515C-F1B8-4997-B5FA-8FE0985D6905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 panose="020B0604020202020204" pitchFamily="34" charset="0"/>
              </a:rPr>
              <a:pPr defTabSz="422041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090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844083" rtl="0" eaLnBrk="1" latinLnBrk="0" hangingPunct="1">
        <a:lnSpc>
          <a:spcPct val="90000"/>
        </a:lnSpc>
        <a:spcBef>
          <a:spcPct val="0"/>
        </a:spcBef>
        <a:buNone/>
        <a:defRPr sz="40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1021" indent="-211021" algn="l" defTabSz="844083" rtl="0" eaLnBrk="1" latinLnBrk="0" hangingPunct="1">
        <a:lnSpc>
          <a:spcPct val="90000"/>
        </a:lnSpc>
        <a:spcBef>
          <a:spcPts val="923"/>
        </a:spcBef>
        <a:buFont typeface="Arial" panose="020B0604020202020204" pitchFamily="34" charset="0"/>
        <a:buChar char="•"/>
        <a:defRPr sz="2585" kern="1200">
          <a:solidFill>
            <a:schemeClr val="tx1"/>
          </a:solidFill>
          <a:latin typeface="+mn-lt"/>
          <a:ea typeface="+mn-ea"/>
          <a:cs typeface="+mn-cs"/>
        </a:defRPr>
      </a:lvl1pPr>
      <a:lvl2pPr marL="633062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055103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3pPr>
      <a:lvl4pPr marL="1477145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899186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22041"/>
            <a:fld id="{001FC1B5-4551-4710-B2B5-5D9011CD231E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Arial" panose="020B0604020202020204" pitchFamily="34" charset="0"/>
              </a:rPr>
              <a:pPr defTabSz="422041"/>
              <a:t>9/24/2018</a:t>
            </a:fld>
            <a:endParaRPr lang="en-US">
              <a:solidFill>
                <a:prstClr val="black">
                  <a:tint val="75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22041"/>
            <a:endParaRPr lang="en-US">
              <a:solidFill>
                <a:prstClr val="black">
                  <a:tint val="75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22041"/>
            <a:fld id="{FC9D515C-F1B8-4997-B5FA-8FE0985D6905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 panose="020B0604020202020204" pitchFamily="34" charset="0"/>
              </a:rPr>
              <a:pPr defTabSz="422041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177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844083" rtl="0" eaLnBrk="1" latinLnBrk="0" hangingPunct="1">
        <a:lnSpc>
          <a:spcPct val="90000"/>
        </a:lnSpc>
        <a:spcBef>
          <a:spcPct val="0"/>
        </a:spcBef>
        <a:buNone/>
        <a:defRPr sz="40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1021" indent="-211021" algn="l" defTabSz="844083" rtl="0" eaLnBrk="1" latinLnBrk="0" hangingPunct="1">
        <a:lnSpc>
          <a:spcPct val="90000"/>
        </a:lnSpc>
        <a:spcBef>
          <a:spcPts val="923"/>
        </a:spcBef>
        <a:buFont typeface="Arial" panose="020B0604020202020204" pitchFamily="34" charset="0"/>
        <a:buChar char="•"/>
        <a:defRPr sz="2585" kern="1200">
          <a:solidFill>
            <a:schemeClr val="tx1"/>
          </a:solidFill>
          <a:latin typeface="+mn-lt"/>
          <a:ea typeface="+mn-ea"/>
          <a:cs typeface="+mn-cs"/>
        </a:defRPr>
      </a:lvl1pPr>
      <a:lvl2pPr marL="633062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055103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3pPr>
      <a:lvl4pPr marL="1477145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899186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22041"/>
            <a:fld id="{001FC1B5-4551-4710-B2B5-5D9011CD231E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Arial" panose="020B0604020202020204" pitchFamily="34" charset="0"/>
              </a:rPr>
              <a:pPr defTabSz="422041"/>
              <a:t>9/24/2018</a:t>
            </a:fld>
            <a:endParaRPr lang="en-US">
              <a:solidFill>
                <a:prstClr val="black">
                  <a:tint val="75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22041"/>
            <a:endParaRPr lang="en-US">
              <a:solidFill>
                <a:prstClr val="black">
                  <a:tint val="75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22041"/>
            <a:fld id="{FC9D515C-F1B8-4997-B5FA-8FE0985D6905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 panose="020B0604020202020204" pitchFamily="34" charset="0"/>
              </a:rPr>
              <a:pPr defTabSz="422041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887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844083" rtl="0" eaLnBrk="1" latinLnBrk="0" hangingPunct="1">
        <a:lnSpc>
          <a:spcPct val="90000"/>
        </a:lnSpc>
        <a:spcBef>
          <a:spcPct val="0"/>
        </a:spcBef>
        <a:buNone/>
        <a:defRPr sz="40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1021" indent="-211021" algn="l" defTabSz="844083" rtl="0" eaLnBrk="1" latinLnBrk="0" hangingPunct="1">
        <a:lnSpc>
          <a:spcPct val="90000"/>
        </a:lnSpc>
        <a:spcBef>
          <a:spcPts val="923"/>
        </a:spcBef>
        <a:buFont typeface="Arial" panose="020B0604020202020204" pitchFamily="34" charset="0"/>
        <a:buChar char="•"/>
        <a:defRPr sz="2585" kern="1200">
          <a:solidFill>
            <a:schemeClr val="tx1"/>
          </a:solidFill>
          <a:latin typeface="+mn-lt"/>
          <a:ea typeface="+mn-ea"/>
          <a:cs typeface="+mn-cs"/>
        </a:defRPr>
      </a:lvl1pPr>
      <a:lvl2pPr marL="633062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055103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3pPr>
      <a:lvl4pPr marL="1477145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899186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22041"/>
            <a:fld id="{001FC1B5-4551-4710-B2B5-5D9011CD231E}" type="datetimeFigureOut">
              <a:rPr lang="en-US" smtClean="0">
                <a:solidFill>
                  <a:prstClr val="black">
                    <a:tint val="75000"/>
                  </a:prstClr>
                </a:solidFill>
                <a:cs typeface="Arial" panose="020B0604020202020204" pitchFamily="34" charset="0"/>
              </a:rPr>
              <a:pPr defTabSz="422041"/>
              <a:t>9/24/2018</a:t>
            </a:fld>
            <a:endParaRPr lang="en-US">
              <a:solidFill>
                <a:prstClr val="black">
                  <a:tint val="75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22041"/>
            <a:endParaRPr lang="en-US">
              <a:solidFill>
                <a:prstClr val="black">
                  <a:tint val="75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22041"/>
            <a:fld id="{FC9D515C-F1B8-4997-B5FA-8FE0985D6905}" type="slidenum">
              <a:rPr lang="en-US" smtClean="0">
                <a:solidFill>
                  <a:prstClr val="black">
                    <a:tint val="75000"/>
                  </a:prstClr>
                </a:solidFill>
                <a:cs typeface="Arial" panose="020B0604020202020204" pitchFamily="34" charset="0"/>
              </a:rPr>
              <a:pPr defTabSz="422041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109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844083" rtl="0" eaLnBrk="1" latinLnBrk="0" hangingPunct="1">
        <a:lnSpc>
          <a:spcPct val="90000"/>
        </a:lnSpc>
        <a:spcBef>
          <a:spcPct val="0"/>
        </a:spcBef>
        <a:buNone/>
        <a:defRPr sz="40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1021" indent="-211021" algn="l" defTabSz="844083" rtl="0" eaLnBrk="1" latinLnBrk="0" hangingPunct="1">
        <a:lnSpc>
          <a:spcPct val="90000"/>
        </a:lnSpc>
        <a:spcBef>
          <a:spcPts val="923"/>
        </a:spcBef>
        <a:buFont typeface="Arial" panose="020B0604020202020204" pitchFamily="34" charset="0"/>
        <a:buChar char="•"/>
        <a:defRPr sz="2585" kern="1200">
          <a:solidFill>
            <a:schemeClr val="tx1"/>
          </a:solidFill>
          <a:latin typeface="+mn-lt"/>
          <a:ea typeface="+mn-ea"/>
          <a:cs typeface="+mn-cs"/>
        </a:defRPr>
      </a:lvl1pPr>
      <a:lvl2pPr marL="633062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055103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3pPr>
      <a:lvl4pPr marL="1477145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899186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jpg"/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1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1.xml"/><Relationship Id="rId10" Type="http://schemas.microsoft.com/office/2007/relationships/hdphoto" Target="../media/hdphoto1.wdp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40.png"/><Relationship Id="rId3" Type="http://schemas.openxmlformats.org/officeDocument/2006/relationships/image" Target="../media/image17.jpe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2" Type="http://schemas.openxmlformats.org/officeDocument/2006/relationships/image" Target="../media/image16.jpeg"/><Relationship Id="rId16" Type="http://schemas.openxmlformats.org/officeDocument/2006/relationships/image" Target="../media/image30.jpe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0.jpe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5" Type="http://schemas.openxmlformats.org/officeDocument/2006/relationships/image" Target="../media/image19.jpeg"/><Relationship Id="rId15" Type="http://schemas.openxmlformats.org/officeDocument/2006/relationships/image" Target="../media/image29.jpeg"/><Relationship Id="rId23" Type="http://schemas.openxmlformats.org/officeDocument/2006/relationships/image" Target="../media/image37.png"/><Relationship Id="rId10" Type="http://schemas.openxmlformats.org/officeDocument/2006/relationships/image" Target="../media/image24.png"/><Relationship Id="rId19" Type="http://schemas.openxmlformats.org/officeDocument/2006/relationships/image" Target="../media/image33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Relationship Id="rId14" Type="http://schemas.openxmlformats.org/officeDocument/2006/relationships/image" Target="../media/image28.gif"/><Relationship Id="rId22" Type="http://schemas.openxmlformats.org/officeDocument/2006/relationships/image" Target="../media/image36.jpeg"/><Relationship Id="rId27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26.png"/><Relationship Id="rId18" Type="http://schemas.openxmlformats.org/officeDocument/2006/relationships/image" Target="../media/image48.jpeg"/><Relationship Id="rId3" Type="http://schemas.microsoft.com/office/2007/relationships/hdphoto" Target="../media/hdphoto2.wdp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45.jpeg"/><Relationship Id="rId17" Type="http://schemas.openxmlformats.org/officeDocument/2006/relationships/image" Target="../media/image32.png"/><Relationship Id="rId2" Type="http://schemas.openxmlformats.org/officeDocument/2006/relationships/image" Target="../media/image42.png"/><Relationship Id="rId16" Type="http://schemas.openxmlformats.org/officeDocument/2006/relationships/image" Target="../media/image33.jpe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45.xml"/><Relationship Id="rId6" Type="http://schemas.microsoft.com/office/2007/relationships/hdphoto" Target="../media/hdphoto3.wdp"/><Relationship Id="rId11" Type="http://schemas.openxmlformats.org/officeDocument/2006/relationships/image" Target="../media/image28.gif"/><Relationship Id="rId5" Type="http://schemas.openxmlformats.org/officeDocument/2006/relationships/image" Target="../media/image43.png"/><Relationship Id="rId15" Type="http://schemas.openxmlformats.org/officeDocument/2006/relationships/image" Target="../media/image47.png"/><Relationship Id="rId10" Type="http://schemas.openxmlformats.org/officeDocument/2006/relationships/image" Target="../media/image25.png"/><Relationship Id="rId19" Type="http://schemas.openxmlformats.org/officeDocument/2006/relationships/image" Target="../media/image27.png"/><Relationship Id="rId4" Type="http://schemas.openxmlformats.org/officeDocument/2006/relationships/image" Target="../media/image10.png"/><Relationship Id="rId9" Type="http://schemas.microsoft.com/office/2007/relationships/hdphoto" Target="../media/hdphoto4.wdp"/><Relationship Id="rId14" Type="http://schemas.openxmlformats.org/officeDocument/2006/relationships/image" Target="../media/image4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1.png"/><Relationship Id="rId7" Type="http://schemas.openxmlformats.org/officeDocument/2006/relationships/image" Target="../media/image53.jpeg"/><Relationship Id="rId12" Type="http://schemas.openxmlformats.org/officeDocument/2006/relationships/image" Target="../media/image3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52.png"/><Relationship Id="rId11" Type="http://schemas.openxmlformats.org/officeDocument/2006/relationships/image" Target="../media/image27.png"/><Relationship Id="rId5" Type="http://schemas.openxmlformats.org/officeDocument/2006/relationships/image" Target="../media/image11.png"/><Relationship Id="rId10" Type="http://schemas.openxmlformats.org/officeDocument/2006/relationships/image" Target="../media/image21.png"/><Relationship Id="rId4" Type="http://schemas.microsoft.com/office/2007/relationships/hdphoto" Target="../media/hdphoto5.wdp"/><Relationship Id="rId9" Type="http://schemas.openxmlformats.org/officeDocument/2006/relationships/image" Target="../media/image5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slide" Target="slide1.xml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9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slide" Target="slide2.xml"/><Relationship Id="rId4" Type="http://schemas.openxmlformats.org/officeDocument/2006/relationships/image" Target="../media/image60.jpg"/><Relationship Id="rId9" Type="http://schemas.microsoft.com/office/2007/relationships/hdphoto" Target="../media/hdphoto6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3528" y="5301208"/>
            <a:ext cx="63367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กฤษ อุตตมะเวทิน เลขานุการกรม (ผู้อำนวยการระดับสูง) </a:t>
            </a:r>
          </a:p>
          <a:p>
            <a:r>
              <a:rPr lang="th-TH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สำนักงานมาตรฐานสินค้าเกษตรและอาหารแห่งชาติ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373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0" y="1454589"/>
            <a:ext cx="9148648" cy="5445224"/>
            <a:chOff x="-4648" y="1412776"/>
            <a:chExt cx="9148648" cy="5445224"/>
          </a:xfrm>
        </p:grpSpPr>
        <p:grpSp>
          <p:nvGrpSpPr>
            <p:cNvPr id="75" name="Group 74"/>
            <p:cNvGrpSpPr/>
            <p:nvPr/>
          </p:nvGrpSpPr>
          <p:grpSpPr>
            <a:xfrm>
              <a:off x="-4648" y="3521595"/>
              <a:ext cx="9148648" cy="3336405"/>
              <a:chOff x="-4648" y="3521595"/>
              <a:chExt cx="9148648" cy="3336405"/>
            </a:xfrm>
          </p:grpSpPr>
          <p:pic>
            <p:nvPicPr>
              <p:cNvPr id="77" name="Picture 2" descr="Related image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2765"/>
              <a:stretch/>
            </p:blipFill>
            <p:spPr bwMode="auto">
              <a:xfrm>
                <a:off x="3314700" y="3521595"/>
                <a:ext cx="5829300" cy="33364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2" descr="Related image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0118" b="42765"/>
              <a:stretch/>
            </p:blipFill>
            <p:spPr bwMode="auto">
              <a:xfrm>
                <a:off x="-4648" y="3521595"/>
                <a:ext cx="3660864" cy="33364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6" name="Rectangle 75"/>
            <p:cNvSpPr/>
            <p:nvPr/>
          </p:nvSpPr>
          <p:spPr>
            <a:xfrm>
              <a:off x="179512" y="1412776"/>
              <a:ext cx="3528392" cy="3600400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  <a:ln>
              <a:solidFill>
                <a:srgbClr val="558ED5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-4648" y="1412776"/>
            <a:ext cx="9148648" cy="5445224"/>
            <a:chOff x="-4648" y="1412776"/>
            <a:chExt cx="9148648" cy="5445224"/>
          </a:xfrm>
        </p:grpSpPr>
        <p:grpSp>
          <p:nvGrpSpPr>
            <p:cNvPr id="3" name="Group 2"/>
            <p:cNvGrpSpPr/>
            <p:nvPr/>
          </p:nvGrpSpPr>
          <p:grpSpPr>
            <a:xfrm>
              <a:off x="-4648" y="3521595"/>
              <a:ext cx="9148648" cy="3336405"/>
              <a:chOff x="-4648" y="3521595"/>
              <a:chExt cx="9148648" cy="3336405"/>
            </a:xfrm>
          </p:grpSpPr>
          <p:pic>
            <p:nvPicPr>
              <p:cNvPr id="2050" name="Picture 2" descr="Related image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2765"/>
              <a:stretch/>
            </p:blipFill>
            <p:spPr bwMode="auto">
              <a:xfrm>
                <a:off x="3314700" y="3521595"/>
                <a:ext cx="5829300" cy="33364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2" descr="Related image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0118" b="42765"/>
              <a:stretch/>
            </p:blipFill>
            <p:spPr bwMode="auto">
              <a:xfrm>
                <a:off x="-4648" y="3521595"/>
                <a:ext cx="3660864" cy="33364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" name="Rectangle 3"/>
            <p:cNvSpPr/>
            <p:nvPr/>
          </p:nvSpPr>
          <p:spPr>
            <a:xfrm>
              <a:off x="179512" y="1412776"/>
              <a:ext cx="3528392" cy="3600400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  <a:ln>
              <a:solidFill>
                <a:srgbClr val="558ED5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187624" y="169732"/>
            <a:ext cx="6696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3600" b="1" u="sng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เปรียบเทียบวิธีคิดแบบเดิมกับปัญหาที่แก้ไม่จบ</a:t>
            </a:r>
            <a:endParaRPr lang="en-US" sz="3600" b="1" u="sng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957400" y="873716"/>
            <a:ext cx="1736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b="1" u="sng" dirty="0" smtClean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วิธีแก้แบบเดิม</a:t>
            </a:r>
            <a:endParaRPr lang="en-US" b="1" u="sng" dirty="0">
              <a:solidFill>
                <a:srgbClr val="0070C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360966" y="873716"/>
            <a:ext cx="1736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b="1" u="sng" dirty="0" smtClean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ปัญหา</a:t>
            </a:r>
            <a:endParaRPr lang="en-US" b="1" u="sng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xmlns="" id="{063F48F4-7420-4513-9AA6-E67209E55974}"/>
              </a:ext>
            </a:extLst>
          </p:cNvPr>
          <p:cNvSpPr/>
          <p:nvPr/>
        </p:nvSpPr>
        <p:spPr>
          <a:xfrm>
            <a:off x="348841" y="1605386"/>
            <a:ext cx="838784" cy="803221"/>
          </a:xfrm>
          <a:prstGeom prst="roundRect">
            <a:avLst/>
          </a:prstGeom>
          <a:solidFill>
            <a:schemeClr val="bg1"/>
          </a:solidFill>
          <a:ln w="28575" cmpd="sng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rtlCol="0" anchor="ctr" anchorCtr="0"/>
          <a:lstStyle/>
          <a:p>
            <a:pPr algn="ctr">
              <a:lnSpc>
                <a:spcPct val="80000"/>
              </a:lnSpc>
            </a:pPr>
            <a:r>
              <a:rPr lang="th-TH" sz="2000" b="1" spc="-1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รายได้</a:t>
            </a:r>
            <a:r>
              <a:rPr lang="th-TH" sz="2000" b="1" spc="-1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th-TH" sz="2000" b="1" spc="-1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000" b="1" spc="-1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หนี้สิน</a:t>
            </a:r>
            <a:br>
              <a:rPr lang="th-TH" sz="2000" b="1" spc="-1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000" b="1" spc="-1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เกษตรกร</a:t>
            </a:r>
            <a:endParaRPr lang="en-US" sz="2000" b="1" spc="-100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xmlns="" id="{063F48F4-7420-4513-9AA6-E67209E55974}"/>
              </a:ext>
            </a:extLst>
          </p:cNvPr>
          <p:cNvSpPr/>
          <p:nvPr/>
        </p:nvSpPr>
        <p:spPr>
          <a:xfrm>
            <a:off x="1319399" y="1605386"/>
            <a:ext cx="1012770" cy="803221"/>
          </a:xfrm>
          <a:prstGeom prst="roundRect">
            <a:avLst/>
          </a:prstGeom>
          <a:solidFill>
            <a:schemeClr val="bg1"/>
          </a:solidFill>
          <a:ln w="28575" cmpd="sng">
            <a:solidFill>
              <a:srgbClr val="318E4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rtlCol="0" anchor="ctr" anchorCtr="0"/>
          <a:lstStyle/>
          <a:p>
            <a:pPr algn="ctr">
              <a:lnSpc>
                <a:spcPct val="80000"/>
              </a:lnSpc>
            </a:pPr>
            <a:r>
              <a:rPr lang="th-TH" sz="2000" b="1" spc="-1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ความเชื่อมั่น</a:t>
            </a:r>
            <a:br>
              <a:rPr lang="th-TH" sz="2000" b="1" spc="-1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000" b="1" spc="-1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การยกระดับ</a:t>
            </a:r>
            <a:br>
              <a:rPr lang="th-TH" sz="2000" b="1" spc="-1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000" b="1" spc="-1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มาตรฐาน</a:t>
            </a:r>
            <a:endParaRPr lang="en-US" sz="2000" b="1" spc="-100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xmlns="" id="{063F48F4-7420-4513-9AA6-E67209E55974}"/>
              </a:ext>
            </a:extLst>
          </p:cNvPr>
          <p:cNvSpPr/>
          <p:nvPr/>
        </p:nvSpPr>
        <p:spPr>
          <a:xfrm>
            <a:off x="881172" y="3212976"/>
            <a:ext cx="1945947" cy="559005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 cmpd="sng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rtlCol="0" anchor="ctr" anchorCtr="0"/>
          <a:lstStyle/>
          <a:p>
            <a:pPr algn="ctr">
              <a:lnSpc>
                <a:spcPct val="80000"/>
              </a:lnSpc>
            </a:pPr>
            <a:r>
              <a:rPr lang="th-TH" sz="2000" b="1" spc="-1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ปัญหาสุขอนามัย</a:t>
            </a:r>
            <a:br>
              <a:rPr lang="th-TH" sz="2000" b="1" spc="-1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000" b="1" spc="-1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และความปลอดภัย</a:t>
            </a:r>
            <a:endParaRPr lang="en-US" sz="2000" b="1" spc="-100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xmlns="" id="{063F48F4-7420-4513-9AA6-E67209E55974}"/>
              </a:ext>
            </a:extLst>
          </p:cNvPr>
          <p:cNvSpPr/>
          <p:nvPr/>
        </p:nvSpPr>
        <p:spPr>
          <a:xfrm>
            <a:off x="2448663" y="1602917"/>
            <a:ext cx="1157843" cy="805690"/>
          </a:xfrm>
          <a:prstGeom prst="roundRect">
            <a:avLst/>
          </a:prstGeom>
          <a:solidFill>
            <a:schemeClr val="bg1"/>
          </a:solidFill>
          <a:ln w="28575" cmpd="sng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rtlCol="0" anchor="ctr" anchorCtr="0"/>
          <a:lstStyle/>
          <a:p>
            <a:pPr algn="ctr">
              <a:lnSpc>
                <a:spcPct val="80000"/>
              </a:lnSpc>
            </a:pPr>
            <a:r>
              <a:rPr lang="th-TH" sz="2000" b="1" spc="-1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ปัญหา</a:t>
            </a:r>
            <a:br>
              <a:rPr lang="th-TH" sz="2000" b="1" spc="-1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000" b="1" spc="-1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แรงงานและ</a:t>
            </a:r>
            <a:br>
              <a:rPr lang="th-TH" sz="2000" b="1" spc="-1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000" b="1" spc="-1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ทายาทเกษตร</a:t>
            </a:r>
            <a:endParaRPr lang="en-US" sz="2000" b="1" spc="-100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xmlns="" id="{063F48F4-7420-4513-9AA6-E67209E55974}"/>
              </a:ext>
            </a:extLst>
          </p:cNvPr>
          <p:cNvSpPr/>
          <p:nvPr/>
        </p:nvSpPr>
        <p:spPr>
          <a:xfrm>
            <a:off x="744285" y="3871343"/>
            <a:ext cx="2398845" cy="582202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 cmpd="sng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rtlCol="0" anchor="ctr" anchorCtr="0"/>
          <a:lstStyle/>
          <a:p>
            <a:pPr algn="ctr">
              <a:lnSpc>
                <a:spcPct val="80000"/>
              </a:lnSpc>
            </a:pPr>
            <a:r>
              <a:rPr lang="th-TH" sz="2000" b="1" spc="-5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ปัญหาการกีดกันการส่งออกและ</a:t>
            </a:r>
            <a:br>
              <a:rPr lang="th-TH" sz="2000" b="1" spc="-5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000" b="1" spc="-1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ความสามารถในการแข่งขันของไทย</a:t>
            </a:r>
            <a:endParaRPr lang="en-US" sz="2000" b="1" spc="-100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xmlns="" id="{063F48F4-7420-4513-9AA6-E67209E55974}"/>
              </a:ext>
            </a:extLst>
          </p:cNvPr>
          <p:cNvSpPr/>
          <p:nvPr/>
        </p:nvSpPr>
        <p:spPr>
          <a:xfrm>
            <a:off x="648226" y="4527938"/>
            <a:ext cx="2590962" cy="380209"/>
          </a:xfrm>
          <a:prstGeom prst="roundRect">
            <a:avLst/>
          </a:prstGeom>
          <a:solidFill>
            <a:schemeClr val="bg1">
              <a:alpha val="67000"/>
            </a:schemeClr>
          </a:solidFill>
          <a:ln w="28575" cmpd="sng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rtlCol="0" anchor="ctr" anchorCtr="0"/>
          <a:lstStyle/>
          <a:p>
            <a:pPr algn="ctr">
              <a:lnSpc>
                <a:spcPct val="80000"/>
              </a:lnSpc>
            </a:pPr>
            <a:r>
              <a:rPr lang="th-TH" sz="2000" b="1" spc="-5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ปัญหาการเจรจาระหว่างประเทศ</a:t>
            </a:r>
            <a:endParaRPr lang="en-US" sz="2000" b="1" spc="-100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xmlns="" id="{063F48F4-7420-4513-9AA6-E67209E55974}"/>
              </a:ext>
            </a:extLst>
          </p:cNvPr>
          <p:cNvSpPr/>
          <p:nvPr/>
        </p:nvSpPr>
        <p:spPr>
          <a:xfrm>
            <a:off x="680709" y="2509924"/>
            <a:ext cx="2346875" cy="603690"/>
          </a:xfrm>
          <a:prstGeom prst="roundRect">
            <a:avLst/>
          </a:prstGeom>
          <a:solidFill>
            <a:schemeClr val="bg1">
              <a:alpha val="90000"/>
            </a:schemeClr>
          </a:solidFill>
          <a:ln w="28575" cmpd="sng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rtlCol="0" anchor="ctr" anchorCtr="0"/>
          <a:lstStyle/>
          <a:p>
            <a:pPr algn="ctr">
              <a:lnSpc>
                <a:spcPct val="80000"/>
              </a:lnSpc>
            </a:pPr>
            <a:r>
              <a:rPr lang="th-TH" sz="2000" b="1" spc="-5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ปัญหาการดำเนินงานของรัฐและ</a:t>
            </a:r>
            <a:br>
              <a:rPr lang="th-TH" sz="2000" b="1" spc="-5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000" b="1" spc="-5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การปฏิบัติงานของเจ้าหน้าที่</a:t>
            </a:r>
            <a:endParaRPr lang="en-US" sz="2000" b="1" spc="-100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652795" y="5421046"/>
            <a:ext cx="6519605" cy="565101"/>
            <a:chOff x="1652795" y="5362924"/>
            <a:chExt cx="6519605" cy="565101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xmlns="" id="{063F48F4-7420-4513-9AA6-E67209E55974}"/>
                </a:ext>
              </a:extLst>
            </p:cNvPr>
            <p:cNvSpPr/>
            <p:nvPr/>
          </p:nvSpPr>
          <p:spPr>
            <a:xfrm>
              <a:off x="1652795" y="5362924"/>
              <a:ext cx="581824" cy="565101"/>
            </a:xfrm>
            <a:prstGeom prst="ellipse">
              <a:avLst/>
            </a:prstGeom>
            <a:solidFill>
              <a:srgbClr val="FFFFFF"/>
            </a:solidFill>
            <a:ln w="28575" cmpd="sng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rtlCol="0" anchor="ctr" anchorCtr="0"/>
            <a:lstStyle/>
            <a:p>
              <a:pPr algn="ctr">
                <a:lnSpc>
                  <a:spcPct val="80000"/>
                </a:lnSpc>
              </a:pPr>
              <a:r>
                <a:rPr lang="th-TH" sz="4800" b="1" spc="-50" dirty="0" smtClean="0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?</a:t>
              </a:r>
              <a:endParaRPr lang="en-US" sz="4800" b="1" spc="-1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063F48F4-7420-4513-9AA6-E67209E55974}"/>
                </a:ext>
              </a:extLst>
            </p:cNvPr>
            <p:cNvSpPr/>
            <p:nvPr/>
          </p:nvSpPr>
          <p:spPr>
            <a:xfrm>
              <a:off x="4427984" y="5362924"/>
              <a:ext cx="3744416" cy="565101"/>
            </a:xfrm>
            <a:prstGeom prst="ellipse">
              <a:avLst/>
            </a:prstGeom>
            <a:solidFill>
              <a:srgbClr val="FFFFFF"/>
            </a:solidFill>
            <a:ln w="28575" cmpd="sng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rtlCol="0" anchor="ctr" anchorCtr="0"/>
            <a:lstStyle/>
            <a:p>
              <a:pPr algn="ctr">
                <a:lnSpc>
                  <a:spcPct val="80000"/>
                </a:lnSpc>
              </a:pPr>
              <a:r>
                <a:rPr lang="th-TH" sz="2400" b="1" spc="-50" dirty="0" smtClean="0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แต่รากฐานปัญหาไม่เคยถูกแก้ไข</a:t>
              </a:r>
              <a:endParaRPr lang="en-US" sz="2400" b="1" spc="-1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82" name="Down Arrow 81"/>
            <p:cNvSpPr/>
            <p:nvPr/>
          </p:nvSpPr>
          <p:spPr>
            <a:xfrm rot="16200000">
              <a:off x="3224603" y="4706158"/>
              <a:ext cx="126982" cy="1847731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306520" y="6101094"/>
            <a:ext cx="5865880" cy="640274"/>
            <a:chOff x="2306520" y="6042972"/>
            <a:chExt cx="5865880" cy="640274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063F48F4-7420-4513-9AA6-E67209E55974}"/>
                </a:ext>
              </a:extLst>
            </p:cNvPr>
            <p:cNvSpPr/>
            <p:nvPr/>
          </p:nvSpPr>
          <p:spPr>
            <a:xfrm>
              <a:off x="4427984" y="6118145"/>
              <a:ext cx="3744416" cy="565101"/>
            </a:xfrm>
            <a:prstGeom prst="ellipse">
              <a:avLst/>
            </a:prstGeom>
            <a:solidFill>
              <a:srgbClr val="FFFFFF"/>
            </a:solidFill>
            <a:ln w="28575" cmpd="sng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rtlCol="0" anchor="ctr" anchorCtr="0"/>
            <a:lstStyle/>
            <a:p>
              <a:pPr algn="ctr">
                <a:lnSpc>
                  <a:spcPct val="80000"/>
                </a:lnSpc>
              </a:pPr>
              <a:r>
                <a:rPr lang="th-TH" sz="2400" b="1" spc="-50" dirty="0" smtClean="0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ความไม่สมบูรณ์ของกลไกตลาด</a:t>
              </a:r>
              <a:endParaRPr lang="en-US" sz="2400" b="1" spc="-1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83" name="Down Arrow 82"/>
            <p:cNvSpPr/>
            <p:nvPr/>
          </p:nvSpPr>
          <p:spPr>
            <a:xfrm rot="17087724">
              <a:off x="3228407" y="5121085"/>
              <a:ext cx="126982" cy="1970755"/>
            </a:xfrm>
            <a:prstGeom prst="downArrow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42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1.11111E-6 L 0.28698 0.1340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40" y="669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59259E-6 L 0.48143 -0.0018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62" y="-9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59259E-6 L 0.66788 0.133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85" y="669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3.7037E-6 L 0.36805 0.2349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3" y="1173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7.40741E-7 L 0.4783 0.03264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06" y="162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4.44444E-6 L 0.64184 0.0379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083" y="189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2.96296E-6 L 0.47656 0.0430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19" y="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ubtitle 2"/>
          <p:cNvSpPr>
            <a:spLocks noGrp="1"/>
          </p:cNvSpPr>
          <p:nvPr>
            <p:ph type="subTitle" idx="4294967295"/>
          </p:nvPr>
        </p:nvSpPr>
        <p:spPr>
          <a:xfrm>
            <a:off x="0" y="5537200"/>
            <a:ext cx="5276850" cy="706438"/>
          </a:xfrm>
        </p:spPr>
        <p:txBody>
          <a:bodyPr/>
          <a:lstStyle/>
          <a:p>
            <a:pPr eaLnBrk="1" hangingPunct="1"/>
            <a:endParaRPr lang="th-TH" altLang="en-US" smtClean="0"/>
          </a:p>
          <a:p>
            <a:pPr eaLnBrk="1" hangingPunct="1"/>
            <a:endParaRPr lang="th-TH" altLang="en-US" smtClean="0"/>
          </a:p>
          <a:p>
            <a:pPr eaLnBrk="1" hangingPunct="1"/>
            <a:endParaRPr lang="en-US" altLang="en-US" smtClean="0"/>
          </a:p>
        </p:txBody>
      </p:sp>
      <p:pic>
        <p:nvPicPr>
          <p:cNvPr id="7171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57300"/>
            <a:ext cx="6477000" cy="36195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28371" y="5135642"/>
            <a:ext cx="790472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th-TH" sz="4000" dirty="0" smtClean="0">
                <a:ln w="0"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ยุทธศาสตร์ยกระดับการเกษตร 4.0 (ยุทธศาสตร์พระพิรุณ)</a:t>
            </a:r>
            <a:endParaRPr lang="en-US" sz="4000" dirty="0">
              <a:ln w="0"/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116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Oval 53"/>
          <p:cNvSpPr/>
          <p:nvPr/>
        </p:nvSpPr>
        <p:spPr>
          <a:xfrm>
            <a:off x="225003" y="488447"/>
            <a:ext cx="3109349" cy="310934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22041"/>
            <a:endParaRPr lang="en-US" sz="1800">
              <a:solidFill>
                <a:prstClr val="white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34" name="Oval 53"/>
          <p:cNvSpPr/>
          <p:nvPr/>
        </p:nvSpPr>
        <p:spPr>
          <a:xfrm>
            <a:off x="531271" y="796540"/>
            <a:ext cx="2502592" cy="2502592"/>
          </a:xfrm>
          <a:prstGeom prst="ellipse">
            <a:avLst/>
          </a:prstGeom>
          <a:solidFill>
            <a:srgbClr val="FF7D7D"/>
          </a:solidFill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22041"/>
            <a:endParaRPr lang="en-US" sz="1800">
              <a:solidFill>
                <a:prstClr val="white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1031" name="Group 1030"/>
          <p:cNvGrpSpPr/>
          <p:nvPr/>
        </p:nvGrpSpPr>
        <p:grpSpPr>
          <a:xfrm>
            <a:off x="-17964" y="353581"/>
            <a:ext cx="3599077" cy="2954712"/>
            <a:chOff x="-19461" y="97296"/>
            <a:chExt cx="3899000" cy="3200938"/>
          </a:xfrm>
        </p:grpSpPr>
        <p:grpSp>
          <p:nvGrpSpPr>
            <p:cNvPr id="105" name="Group 104"/>
            <p:cNvGrpSpPr/>
            <p:nvPr/>
          </p:nvGrpSpPr>
          <p:grpSpPr>
            <a:xfrm>
              <a:off x="-19461" y="97296"/>
              <a:ext cx="3899000" cy="3200938"/>
              <a:chOff x="-19461" y="97296"/>
              <a:chExt cx="3899000" cy="3200938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-19461" y="97296"/>
                <a:ext cx="3175203" cy="3200938"/>
                <a:chOff x="-19461" y="97296"/>
                <a:chExt cx="3175203" cy="3200938"/>
              </a:xfrm>
            </p:grpSpPr>
            <p:sp>
              <p:nvSpPr>
                <p:cNvPr id="93" name="Oval 92"/>
                <p:cNvSpPr/>
                <p:nvPr/>
              </p:nvSpPr>
              <p:spPr>
                <a:xfrm>
                  <a:off x="952155" y="970438"/>
                  <a:ext cx="1983673" cy="1983673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540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22041"/>
                  <a:endParaRPr lang="en-US" sz="1800">
                    <a:solidFill>
                      <a:prstClr val="white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endParaRPr>
                </a:p>
              </p:txBody>
            </p:sp>
            <p:sp>
              <p:nvSpPr>
                <p:cNvPr id="94" name="Oval 93"/>
                <p:cNvSpPr/>
                <p:nvPr/>
              </p:nvSpPr>
              <p:spPr>
                <a:xfrm>
                  <a:off x="1247423" y="1279085"/>
                  <a:ext cx="1368729" cy="1368729"/>
                </a:xfrm>
                <a:prstGeom prst="ellipse">
                  <a:avLst/>
                </a:prstGeom>
                <a:solidFill>
                  <a:srgbClr val="00B050"/>
                </a:solidFill>
                <a:ln w="19050">
                  <a:solidFill>
                    <a:schemeClr val="accent6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2203" rIns="42203" rtlCol="0" anchor="ctr"/>
                <a:lstStyle/>
                <a:p>
                  <a:pPr algn="ctr" defTabSz="422041">
                    <a:lnSpc>
                      <a:spcPct val="80000"/>
                    </a:lnSpc>
                  </a:pPr>
                  <a:r>
                    <a:rPr lang="en-US" sz="1846" b="1" dirty="0">
                      <a:solidFill>
                        <a:prstClr val="white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>Smart</a:t>
                  </a:r>
                  <a:br>
                    <a:rPr lang="en-US" sz="1846" b="1" dirty="0">
                      <a:solidFill>
                        <a:prstClr val="white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</a:br>
                  <a:r>
                    <a:rPr lang="en-US" sz="1846" b="1" dirty="0">
                      <a:solidFill>
                        <a:prstClr val="white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>Farmer</a:t>
                  </a:r>
                  <a:r>
                    <a:rPr lang="en-US" sz="1477" dirty="0">
                      <a:solidFill>
                        <a:prstClr val="white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/>
                  </a:r>
                  <a:br>
                    <a:rPr lang="en-US" sz="1477" dirty="0">
                      <a:solidFill>
                        <a:prstClr val="white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</a:br>
                  <a:r>
                    <a:rPr lang="en-US" sz="1800" dirty="0">
                      <a:solidFill>
                        <a:prstClr val="white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>540,000 </a:t>
                  </a:r>
                  <a:r>
                    <a:rPr lang="th-TH" sz="1800" dirty="0">
                      <a:solidFill>
                        <a:prstClr val="white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>คน</a:t>
                  </a:r>
                  <a:r>
                    <a:rPr lang="th-TH" sz="1477" dirty="0">
                      <a:solidFill>
                        <a:prstClr val="white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/>
                  </a:r>
                  <a:br>
                    <a:rPr lang="th-TH" sz="1477" dirty="0">
                      <a:solidFill>
                        <a:prstClr val="white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</a:br>
                  <a:r>
                    <a:rPr lang="th-TH" sz="1477" dirty="0">
                      <a:solidFill>
                        <a:prstClr val="white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>180,000/ปี/ครัวเรือน</a:t>
                  </a:r>
                  <a:endParaRPr lang="en-US" sz="1477" dirty="0">
                    <a:solidFill>
                      <a:prstClr val="white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endParaRPr>
                </a:p>
              </p:txBody>
            </p:sp>
            <p:sp>
              <p:nvSpPr>
                <p:cNvPr id="113" name="Rectangle 112"/>
                <p:cNvSpPr/>
                <p:nvPr/>
              </p:nvSpPr>
              <p:spPr>
                <a:xfrm>
                  <a:off x="91823" y="97296"/>
                  <a:ext cx="733586" cy="363124"/>
                </a:xfrm>
                <a:prstGeom prst="rect">
                  <a:avLst/>
                </a:prstGeom>
                <a:solidFill>
                  <a:srgbClr val="299F45"/>
                </a:solidFill>
              </p:spPr>
              <p:txBody>
                <a:bodyPr wrap="square" lIns="16881" tIns="25322" rIns="16881" bIns="25322">
                  <a:spAutoFit/>
                </a:bodyPr>
                <a:lstStyle/>
                <a:p>
                  <a:pPr algn="ctr" defTabSz="422041"/>
                  <a:r>
                    <a:rPr lang="th-TH" sz="1846" b="1" dirty="0">
                      <a:solidFill>
                        <a:prstClr val="white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>เป้าหมาย</a:t>
                  </a:r>
                  <a:endParaRPr lang="en-US" sz="1846" b="1" dirty="0">
                    <a:solidFill>
                      <a:prstClr val="white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endParaRPr>
                </a:p>
              </p:txBody>
            </p:sp>
            <p:sp>
              <p:nvSpPr>
                <p:cNvPr id="118" name="Rectangle 117"/>
                <p:cNvSpPr/>
                <p:nvPr/>
              </p:nvSpPr>
              <p:spPr>
                <a:xfrm>
                  <a:off x="914979" y="623471"/>
                  <a:ext cx="2018870" cy="363124"/>
                </a:xfrm>
                <a:prstGeom prst="rect">
                  <a:avLst/>
                </a:prstGeom>
                <a:noFill/>
              </p:spPr>
              <p:txBody>
                <a:bodyPr wrap="square" lIns="16881" tIns="25322" rIns="16881" bIns="25322">
                  <a:spAutoFit/>
                </a:bodyPr>
                <a:lstStyle/>
                <a:p>
                  <a:pPr algn="ctr" defTabSz="422041"/>
                  <a:r>
                    <a:rPr lang="th-TH" sz="1846" b="1" spc="-65" dirty="0">
                      <a:solidFill>
                        <a:prstClr val="black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>รายได้</a:t>
                  </a:r>
                  <a:endParaRPr lang="en-US" sz="1846" b="1" spc="-65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endParaRPr>
                </a:p>
              </p:txBody>
            </p:sp>
            <p:sp>
              <p:nvSpPr>
                <p:cNvPr id="119" name="Rectangle 118"/>
                <p:cNvSpPr/>
                <p:nvPr/>
              </p:nvSpPr>
              <p:spPr>
                <a:xfrm>
                  <a:off x="888525" y="2935110"/>
                  <a:ext cx="2018870" cy="363124"/>
                </a:xfrm>
                <a:prstGeom prst="rect">
                  <a:avLst/>
                </a:prstGeom>
                <a:noFill/>
              </p:spPr>
              <p:txBody>
                <a:bodyPr wrap="square" lIns="16881" tIns="25322" rIns="16881" bIns="25322">
                  <a:spAutoFit/>
                </a:bodyPr>
                <a:lstStyle/>
                <a:p>
                  <a:pPr algn="ctr" defTabSz="422041"/>
                  <a:r>
                    <a:rPr lang="th-TH" sz="1846" b="1" spc="-65" dirty="0">
                      <a:solidFill>
                        <a:prstClr val="black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>ตลาด</a:t>
                  </a:r>
                  <a:endParaRPr lang="en-US" sz="1846" b="1" spc="-65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endParaRPr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>
                  <a:off x="706483" y="983185"/>
                  <a:ext cx="2449259" cy="363124"/>
                </a:xfrm>
                <a:prstGeom prst="rect">
                  <a:avLst/>
                </a:prstGeom>
                <a:noFill/>
              </p:spPr>
              <p:txBody>
                <a:bodyPr wrap="square" lIns="16881" tIns="25322" rIns="16881" bIns="25322">
                  <a:spAutoFit/>
                </a:bodyPr>
                <a:lstStyle/>
                <a:p>
                  <a:pPr algn="ctr" defTabSz="422041"/>
                  <a:r>
                    <a:rPr lang="th-TH" sz="1846" spc="-65" dirty="0">
                      <a:solidFill>
                        <a:prstClr val="black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>เกษตรกร</a:t>
                  </a:r>
                  <a:r>
                    <a:rPr lang="th-TH" sz="1846" b="1" spc="-65" dirty="0">
                      <a:solidFill>
                        <a:prstClr val="black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> 5.9 ล้าน </a:t>
                  </a:r>
                  <a:r>
                    <a:rPr lang="th-TH" sz="1846" spc="-65" dirty="0">
                      <a:solidFill>
                        <a:prstClr val="black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>ครัวเรือน</a:t>
                  </a:r>
                  <a:endParaRPr lang="en-US" sz="1846" spc="-65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endParaRPr>
                </a:p>
              </p:txBody>
            </p:sp>
            <p:sp>
              <p:nvSpPr>
                <p:cNvPr id="123" name="Rectangle 122"/>
                <p:cNvSpPr/>
                <p:nvPr/>
              </p:nvSpPr>
              <p:spPr>
                <a:xfrm rot="2102419">
                  <a:off x="808477" y="2420082"/>
                  <a:ext cx="1178108" cy="355482"/>
                </a:xfrm>
                <a:prstGeom prst="rect">
                  <a:avLst/>
                </a:prstGeom>
                <a:noFill/>
              </p:spPr>
              <p:txBody>
                <a:bodyPr wrap="square" lIns="16881" tIns="25322" rIns="16881" bIns="25322">
                  <a:spAutoFit/>
                </a:bodyPr>
                <a:lstStyle/>
                <a:p>
                  <a:pPr algn="ctr" defTabSz="422041"/>
                  <a:r>
                    <a:rPr lang="th-TH" sz="1800" b="1" spc="-65" dirty="0">
                      <a:solidFill>
                        <a:prstClr val="black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>27 ล้านคน</a:t>
                  </a:r>
                  <a:endParaRPr lang="en-US" sz="1800" b="1" spc="-65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endParaRPr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 rot="19840520">
                  <a:off x="1856100" y="2439060"/>
                  <a:ext cx="1178108" cy="355482"/>
                </a:xfrm>
                <a:prstGeom prst="rect">
                  <a:avLst/>
                </a:prstGeom>
                <a:noFill/>
              </p:spPr>
              <p:txBody>
                <a:bodyPr wrap="square" lIns="16881" tIns="25322" rIns="16881" bIns="25322">
                  <a:spAutoFit/>
                </a:bodyPr>
                <a:lstStyle/>
                <a:p>
                  <a:pPr algn="ctr" defTabSz="422041"/>
                  <a:r>
                    <a:rPr lang="th-TH" sz="1800" b="1" spc="-65" dirty="0">
                      <a:solidFill>
                        <a:prstClr val="black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>150 ล้านไร่</a:t>
                  </a:r>
                  <a:endParaRPr lang="en-US" sz="1800" b="1" spc="-65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endParaRPr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-19461" y="1722612"/>
                  <a:ext cx="2018870" cy="415498"/>
                </a:xfrm>
                <a:prstGeom prst="rect">
                  <a:avLst/>
                </a:prstGeom>
                <a:noFill/>
              </p:spPr>
              <p:txBody>
                <a:bodyPr wrap="square" lIns="16881" tIns="25322" rIns="16881" bIns="25322">
                  <a:spAutoFit/>
                </a:bodyPr>
                <a:lstStyle/>
                <a:p>
                  <a:pPr algn="ctr" defTabSz="422041">
                    <a:lnSpc>
                      <a:spcPct val="60000"/>
                    </a:lnSpc>
                  </a:pPr>
                  <a:r>
                    <a:rPr lang="th-TH" sz="1800" b="1" spc="-65" dirty="0">
                      <a:solidFill>
                        <a:prstClr val="black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>หนี้สิน</a:t>
                  </a:r>
                  <a:br>
                    <a:rPr lang="th-TH" sz="1800" b="1" spc="-65" dirty="0">
                      <a:solidFill>
                        <a:prstClr val="black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</a:br>
                  <a:r>
                    <a:rPr lang="th-TH" sz="1800" b="1" spc="-65" dirty="0">
                      <a:solidFill>
                        <a:prstClr val="black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>---</a:t>
                  </a:r>
                  <a:endParaRPr lang="en-US" sz="1800" b="1" spc="-65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endParaRPr>
                </a:p>
              </p:txBody>
            </p:sp>
          </p:grpSp>
          <p:sp>
            <p:nvSpPr>
              <p:cNvPr id="126" name="Rectangle 125"/>
              <p:cNvSpPr/>
              <p:nvPr/>
            </p:nvSpPr>
            <p:spPr>
              <a:xfrm>
                <a:off x="1860668" y="1671679"/>
                <a:ext cx="2018871" cy="415498"/>
              </a:xfrm>
              <a:prstGeom prst="rect">
                <a:avLst/>
              </a:prstGeom>
              <a:noFill/>
            </p:spPr>
            <p:txBody>
              <a:bodyPr wrap="square" lIns="16881" tIns="25322" rIns="16881" bIns="25322">
                <a:spAutoFit/>
              </a:bodyPr>
              <a:lstStyle/>
              <a:p>
                <a:pPr algn="ctr" defTabSz="422041">
                  <a:lnSpc>
                    <a:spcPct val="60000"/>
                  </a:lnSpc>
                </a:pPr>
                <a:r>
                  <a:rPr lang="th-TH" sz="1800" b="1" spc="-65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ทายาท</a:t>
                </a:r>
                <a:br>
                  <a:rPr lang="th-TH" sz="1800" b="1" spc="-65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</a:br>
                <a:r>
                  <a:rPr lang="th-TH" sz="1800" b="1" spc="-65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เกษตร</a:t>
                </a:r>
                <a:endParaRPr lang="en-US" sz="1800" b="1" spc="-65" dirty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</p:grpSp>
        <p:sp>
          <p:nvSpPr>
            <p:cNvPr id="120" name="Rectangle 119"/>
            <p:cNvSpPr/>
            <p:nvPr/>
          </p:nvSpPr>
          <p:spPr>
            <a:xfrm rot="2296019">
              <a:off x="175160" y="2653272"/>
              <a:ext cx="2018871" cy="363124"/>
            </a:xfrm>
            <a:prstGeom prst="rect">
              <a:avLst/>
            </a:prstGeom>
            <a:noFill/>
          </p:spPr>
          <p:txBody>
            <a:bodyPr wrap="square" lIns="16881" tIns="25322" rIns="16881" bIns="25322">
              <a:spAutoFit/>
            </a:bodyPr>
            <a:lstStyle/>
            <a:p>
              <a:pPr algn="ctr" defTabSz="422041"/>
              <a:r>
                <a:rPr lang="th-TH" sz="1846" b="1" spc="-65" dirty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คุณภาพ</a:t>
              </a:r>
              <a:endParaRPr lang="en-US" sz="1846" b="1" spc="-65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 rot="19642212">
              <a:off x="1659775" y="2681281"/>
              <a:ext cx="2018871" cy="363124"/>
            </a:xfrm>
            <a:prstGeom prst="rect">
              <a:avLst/>
            </a:prstGeom>
            <a:noFill/>
          </p:spPr>
          <p:txBody>
            <a:bodyPr wrap="square" lIns="16881" tIns="25322" rIns="16881" bIns="25322">
              <a:spAutoFit/>
            </a:bodyPr>
            <a:lstStyle/>
            <a:p>
              <a:pPr algn="ctr" defTabSz="422041"/>
              <a:r>
                <a:rPr lang="th-TH" sz="1846" b="1" spc="-65" dirty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มาตรฐาน</a:t>
              </a:r>
              <a:endParaRPr lang="en-US" sz="1846" b="1" spc="-65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75966" y="339735"/>
            <a:ext cx="8989255" cy="5748059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22041"/>
            <a:endParaRPr lang="en-US" sz="1800" dirty="0">
              <a:solidFill>
                <a:prstClr val="white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1029" name="Group 1028"/>
          <p:cNvGrpSpPr/>
          <p:nvPr/>
        </p:nvGrpSpPr>
        <p:grpSpPr>
          <a:xfrm>
            <a:off x="-175079" y="3546796"/>
            <a:ext cx="4371170" cy="2537241"/>
            <a:chOff x="-275394" y="3606143"/>
            <a:chExt cx="4735434" cy="2748678"/>
          </a:xfrm>
        </p:grpSpPr>
        <p:sp>
          <p:nvSpPr>
            <p:cNvPr id="111" name="Oval 110"/>
            <p:cNvSpPr/>
            <p:nvPr/>
          </p:nvSpPr>
          <p:spPr>
            <a:xfrm>
              <a:off x="269463" y="4016303"/>
              <a:ext cx="1911931" cy="191193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5875">
              <a:solidFill>
                <a:schemeClr val="accent6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22041"/>
              <a:endParaRPr lang="en-US" sz="1800">
                <a:solidFill>
                  <a:prstClr val="white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grpSp>
          <p:nvGrpSpPr>
            <p:cNvPr id="1027" name="Group 1026"/>
            <p:cNvGrpSpPr/>
            <p:nvPr/>
          </p:nvGrpSpPr>
          <p:grpSpPr>
            <a:xfrm>
              <a:off x="-275394" y="3606143"/>
              <a:ext cx="4735434" cy="2748678"/>
              <a:chOff x="-275394" y="3606143"/>
              <a:chExt cx="4735434" cy="2748678"/>
            </a:xfrm>
          </p:grpSpPr>
          <p:graphicFrame>
            <p:nvGraphicFramePr>
              <p:cNvPr id="101" name="Diagram 100"/>
              <p:cNvGraphicFramePr/>
              <p:nvPr>
                <p:extLst/>
              </p:nvPr>
            </p:nvGraphicFramePr>
            <p:xfrm>
              <a:off x="500774" y="3606143"/>
              <a:ext cx="3959266" cy="263951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sp>
            <p:nvSpPr>
              <p:cNvPr id="114" name="Rectangle 113"/>
              <p:cNvSpPr/>
              <p:nvPr/>
            </p:nvSpPr>
            <p:spPr>
              <a:xfrm>
                <a:off x="5397" y="5991697"/>
                <a:ext cx="1476052" cy="363124"/>
              </a:xfrm>
              <a:prstGeom prst="rect">
                <a:avLst/>
              </a:prstGeom>
              <a:solidFill>
                <a:srgbClr val="299F45"/>
              </a:solidFill>
            </p:spPr>
            <p:txBody>
              <a:bodyPr wrap="square" lIns="16881" tIns="25322" rIns="16881" bIns="25322">
                <a:spAutoFit/>
              </a:bodyPr>
              <a:lstStyle/>
              <a:p>
                <a:pPr algn="ctr" defTabSz="422041"/>
                <a:r>
                  <a:rPr lang="th-TH" sz="1846" b="1" dirty="0">
                    <a:solidFill>
                      <a:prstClr val="white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เศรษฐกิจและสังคม</a:t>
                </a:r>
                <a:endParaRPr lang="en-US" sz="1846" b="1" dirty="0">
                  <a:solidFill>
                    <a:prstClr val="white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-275394" y="4207724"/>
                <a:ext cx="1838123" cy="1945918"/>
              </a:xfrm>
              <a:prstGeom prst="rect">
                <a:avLst/>
              </a:prstGeom>
              <a:noFill/>
            </p:spPr>
            <p:txBody>
              <a:bodyPr wrap="square" lIns="16881" tIns="25322" rIns="16881" bIns="25322">
                <a:spAutoFit/>
              </a:bodyPr>
              <a:lstStyle/>
              <a:p>
                <a:pPr defTabSz="422041">
                  <a:lnSpc>
                    <a:spcPct val="70000"/>
                  </a:lnSpc>
                </a:pPr>
                <a:r>
                  <a:rPr lang="th-TH" sz="1800" b="1" spc="-65" dirty="0">
                    <a:solidFill>
                      <a:srgbClr val="318E45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                  </a:t>
                </a:r>
                <a:r>
                  <a:rPr lang="th-TH" sz="1800" b="1" spc="-65" dirty="0" smtClean="0">
                    <a:solidFill>
                      <a:srgbClr val="318E45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 ตอบโจทย์</a:t>
                </a:r>
                <a:r>
                  <a:rPr lang="th-TH" sz="1800" b="1" spc="-65" dirty="0">
                    <a:solidFill>
                      <a:srgbClr val="318E45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/>
                </a:r>
                <a:br>
                  <a:rPr lang="th-TH" sz="1800" b="1" spc="-65" dirty="0">
                    <a:solidFill>
                      <a:srgbClr val="318E45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</a:br>
                <a:r>
                  <a:rPr lang="en-US" sz="1800" b="1" spc="-65" dirty="0">
                    <a:solidFill>
                      <a:srgbClr val="318E45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                </a:t>
                </a:r>
                <a:r>
                  <a:rPr lang="th-TH" sz="1800" spc="-65" dirty="0" smtClean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เศรษฐกิจ</a:t>
                </a:r>
                <a:r>
                  <a:rPr lang="th-TH" sz="1800" spc="-65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ดิจิตอล</a:t>
                </a:r>
                <a:br>
                  <a:rPr lang="th-TH" sz="1800" spc="-65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</a:br>
                <a:r>
                  <a:rPr lang="en-US" sz="1800" spc="-65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               </a:t>
                </a:r>
                <a:r>
                  <a:rPr lang="th-TH" sz="1800" spc="-65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เกษตรปราดเปรื่อง                    </a:t>
                </a:r>
              </a:p>
              <a:p>
                <a:pPr defTabSz="422041">
                  <a:lnSpc>
                    <a:spcPct val="70000"/>
                  </a:lnSpc>
                </a:pPr>
                <a:r>
                  <a:rPr lang="th-TH" sz="1800" spc="-65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                     สินค้าเกษตร</a:t>
                </a:r>
                <a:br>
                  <a:rPr lang="th-TH" sz="1800" spc="-65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</a:br>
                <a:r>
                  <a:rPr lang="th-TH" sz="1800" spc="-65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                        สู่มาตรฐาน</a:t>
                </a:r>
                <a:br>
                  <a:rPr lang="th-TH" sz="1800" spc="-65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</a:br>
                <a:r>
                  <a:rPr lang="th-TH" sz="1800" b="1" spc="-65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               </a:t>
                </a:r>
                <a:r>
                  <a:rPr lang="en-US" sz="1800" b="1" spc="-65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           </a:t>
                </a:r>
                <a:r>
                  <a:rPr lang="th-TH" sz="1800" b="1" spc="-65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 </a:t>
                </a:r>
                <a:r>
                  <a:rPr lang="en-US" sz="1800" spc="-65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“</a:t>
                </a:r>
                <a:r>
                  <a:rPr lang="th-TH" sz="1800" spc="-65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มั่นคง </a:t>
                </a:r>
                <a:r>
                  <a:rPr lang="en-US" sz="1800" spc="-65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/>
                </a:r>
                <a:br>
                  <a:rPr lang="en-US" sz="1800" spc="-65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</a:br>
                <a:r>
                  <a:rPr lang="en-US" sz="1800" spc="-65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                                 </a:t>
                </a:r>
                <a:r>
                  <a:rPr lang="th-TH" sz="1800" spc="-65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มั่งคั่ง</a:t>
                </a:r>
                <a:endParaRPr lang="en-US" sz="1800" spc="-65" dirty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  <a:p>
                <a:pPr defTabSz="422041">
                  <a:lnSpc>
                    <a:spcPct val="70000"/>
                  </a:lnSpc>
                </a:pPr>
                <a:r>
                  <a:rPr lang="en-US" sz="1800" b="1" spc="-65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                          </a:t>
                </a:r>
                <a:r>
                  <a:rPr lang="en-US" sz="1800" b="1" spc="-65" dirty="0" smtClean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  </a:t>
                </a:r>
                <a:r>
                  <a:rPr lang="th-TH" sz="1800" b="1" spc="-65" dirty="0" smtClean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ยั่</a:t>
                </a:r>
                <a:r>
                  <a:rPr lang="th-TH" sz="1800" spc="-65" dirty="0" smtClean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งยืน</a:t>
                </a:r>
                <a:r>
                  <a:rPr lang="en-US" sz="1800" spc="-65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”</a:t>
                </a:r>
                <a:r>
                  <a:rPr lang="th-TH" sz="1800" b="1" spc="-65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/>
                </a:r>
                <a:br>
                  <a:rPr lang="th-TH" sz="1800" b="1" spc="-65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</a:br>
                <a:endParaRPr lang="en-US" sz="1800" spc="-65" dirty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</p:grpSp>
      </p:grpSp>
      <p:grpSp>
        <p:nvGrpSpPr>
          <p:cNvPr id="1025" name="Group 1024"/>
          <p:cNvGrpSpPr/>
          <p:nvPr/>
        </p:nvGrpSpPr>
        <p:grpSpPr>
          <a:xfrm>
            <a:off x="3244547" y="3769903"/>
            <a:ext cx="2654907" cy="2315747"/>
            <a:chOff x="3514925" y="3798312"/>
            <a:chExt cx="2876149" cy="2508726"/>
          </a:xfrm>
        </p:grpSpPr>
        <p:sp>
          <p:nvSpPr>
            <p:cNvPr id="108" name="Rectangle 107"/>
            <p:cNvSpPr/>
            <p:nvPr/>
          </p:nvSpPr>
          <p:spPr>
            <a:xfrm>
              <a:off x="3514925" y="5651826"/>
              <a:ext cx="2876149" cy="355482"/>
            </a:xfrm>
            <a:prstGeom prst="rect">
              <a:avLst/>
            </a:prstGeom>
            <a:noFill/>
          </p:spPr>
          <p:txBody>
            <a:bodyPr wrap="square" lIns="16881" tIns="25322" rIns="16881" bIns="25322">
              <a:spAutoFit/>
            </a:bodyPr>
            <a:lstStyle/>
            <a:p>
              <a:pPr algn="ctr" defTabSz="422041"/>
              <a:r>
                <a:rPr lang="th-TH" sz="1800" u="sng" spc="-65" dirty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บริหาร</a:t>
              </a:r>
              <a:r>
                <a:rPr lang="en-US" sz="1800" u="sng" spc="-65" dirty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-</a:t>
              </a:r>
              <a:r>
                <a:rPr lang="th-TH" sz="1800" u="sng" spc="-65" dirty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สำรวจ</a:t>
              </a:r>
              <a:r>
                <a:rPr lang="en-US" sz="1800" u="sng" spc="-65" dirty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-</a:t>
              </a:r>
              <a:r>
                <a:rPr lang="th-TH" sz="1800" u="sng" spc="-65" dirty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ส่งเสริม</a:t>
              </a:r>
              <a:r>
                <a:rPr lang="en-US" sz="1800" u="sng" spc="-65" dirty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-</a:t>
              </a:r>
              <a:r>
                <a:rPr lang="th-TH" sz="1800" u="sng" spc="-65" dirty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พัฒนาระบบ</a:t>
              </a:r>
              <a:r>
                <a:rPr lang="en-US" sz="1800" u="sng" spc="-65" dirty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-</a:t>
              </a:r>
              <a:r>
                <a:rPr lang="th-TH" sz="1800" u="sng" spc="-65" dirty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ฝึกอบรม</a:t>
              </a:r>
              <a:endParaRPr lang="en-US" sz="1800" u="sng" spc="-65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grpSp>
          <p:nvGrpSpPr>
            <p:cNvPr id="97" name="Group 96"/>
            <p:cNvGrpSpPr/>
            <p:nvPr/>
          </p:nvGrpSpPr>
          <p:grpSpPr>
            <a:xfrm>
              <a:off x="3617574" y="3798312"/>
              <a:ext cx="2244998" cy="1876274"/>
              <a:chOff x="3648680" y="3882966"/>
              <a:chExt cx="2244998" cy="1876274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4024775" y="3887933"/>
                <a:ext cx="1827532" cy="1827532"/>
              </a:xfrm>
              <a:prstGeom prst="ellipse">
                <a:avLst/>
              </a:prstGeom>
              <a:solidFill>
                <a:schemeClr val="bg1"/>
              </a:solidFill>
              <a:ln w="34925" cmpd="thickThin">
                <a:solidFill>
                  <a:srgbClr val="299F45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22041"/>
                <a:endParaRPr lang="en-US" sz="1800">
                  <a:solidFill>
                    <a:prstClr val="white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  <p:sp>
            <p:nvSpPr>
              <p:cNvPr id="58" name="Chord 57"/>
              <p:cNvSpPr/>
              <p:nvPr/>
            </p:nvSpPr>
            <p:spPr>
              <a:xfrm rot="21209830">
                <a:off x="4020950" y="3882966"/>
                <a:ext cx="1872728" cy="1837466"/>
              </a:xfrm>
              <a:prstGeom prst="chord">
                <a:avLst>
                  <a:gd name="adj1" fmla="val 5821450"/>
                  <a:gd name="adj2" fmla="val 16567551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22041"/>
                <a:endParaRPr lang="en-US" sz="1800" dirty="0">
                  <a:solidFill>
                    <a:prstClr val="white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  <p:sp>
            <p:nvSpPr>
              <p:cNvPr id="57" name="Chord 56"/>
              <p:cNvSpPr/>
              <p:nvPr/>
            </p:nvSpPr>
            <p:spPr>
              <a:xfrm rot="4858176">
                <a:off x="4006338" y="3904143"/>
                <a:ext cx="1872728" cy="1837466"/>
              </a:xfrm>
              <a:prstGeom prst="chord">
                <a:avLst>
                  <a:gd name="adj1" fmla="val 6733135"/>
                  <a:gd name="adj2" fmla="val 15944823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22041"/>
                <a:endParaRPr lang="en-US" sz="1800" dirty="0">
                  <a:solidFill>
                    <a:prstClr val="white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4034348" y="4020958"/>
                <a:ext cx="1838123" cy="621667"/>
              </a:xfrm>
              <a:prstGeom prst="rect">
                <a:avLst/>
              </a:prstGeom>
              <a:noFill/>
            </p:spPr>
            <p:txBody>
              <a:bodyPr wrap="square" lIns="16881" tIns="25322" rIns="16881" bIns="25322">
                <a:spAutoFit/>
              </a:bodyPr>
              <a:lstStyle/>
              <a:p>
                <a:pPr algn="ctr" defTabSz="422041">
                  <a:lnSpc>
                    <a:spcPct val="80000"/>
                  </a:lnSpc>
                </a:pPr>
                <a:r>
                  <a:rPr lang="th-TH" sz="2123" b="1" spc="-65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สำนักงาน</a:t>
                </a:r>
                <a:br>
                  <a:rPr lang="th-TH" sz="2123" b="1" spc="-65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</a:br>
                <a:r>
                  <a:rPr lang="th-TH" sz="2123" b="1" spc="-65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บริหารโครงการ</a:t>
                </a:r>
                <a:endParaRPr lang="en-US" sz="2123" spc="-65" dirty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3648680" y="4661298"/>
                <a:ext cx="1838123" cy="831239"/>
              </a:xfrm>
              <a:prstGeom prst="rect">
                <a:avLst/>
              </a:prstGeom>
              <a:noFill/>
            </p:spPr>
            <p:txBody>
              <a:bodyPr wrap="square" lIns="16881" tIns="25322" rIns="16881" bIns="25322">
                <a:spAutoFit/>
              </a:bodyPr>
              <a:lstStyle/>
              <a:p>
                <a:pPr algn="ctr" defTabSz="422041">
                  <a:lnSpc>
                    <a:spcPct val="80000"/>
                  </a:lnSpc>
                </a:pPr>
                <a:r>
                  <a:rPr lang="th-TH" sz="1939" b="1" spc="-65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คณะ</a:t>
                </a:r>
                <a:br>
                  <a:rPr lang="th-TH" sz="1939" b="1" spc="-65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</a:br>
                <a:r>
                  <a:rPr lang="th-TH" sz="1939" b="1" spc="-65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กรรมการ</a:t>
                </a:r>
                <a:br>
                  <a:rPr lang="th-TH" sz="1939" b="1" spc="-65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</a:br>
                <a:r>
                  <a:rPr lang="th-TH" sz="1939" b="1" spc="-65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โครงการ</a:t>
                </a:r>
                <a:endParaRPr lang="en-US" sz="1939" spc="-65" dirty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4942702" y="4664465"/>
                <a:ext cx="841542" cy="831239"/>
              </a:xfrm>
              <a:prstGeom prst="rect">
                <a:avLst/>
              </a:prstGeom>
              <a:noFill/>
            </p:spPr>
            <p:txBody>
              <a:bodyPr wrap="square" lIns="16881" tIns="25322" rIns="16881" bIns="25322">
                <a:spAutoFit/>
              </a:bodyPr>
              <a:lstStyle/>
              <a:p>
                <a:pPr algn="ctr" defTabSz="422041">
                  <a:lnSpc>
                    <a:spcPct val="80000"/>
                  </a:lnSpc>
                </a:pPr>
                <a:r>
                  <a:rPr lang="th-TH" sz="1939" b="1" spc="-65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ธกส</a:t>
                </a:r>
                <a:r>
                  <a:rPr lang="en-US" sz="1939" b="1" spc="-65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.</a:t>
                </a:r>
                <a:r>
                  <a:rPr lang="th-TH" sz="1939" b="1" spc="-65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/>
                </a:r>
                <a:br>
                  <a:rPr lang="th-TH" sz="1939" b="1" spc="-65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</a:br>
                <a:r>
                  <a:rPr lang="th-TH" sz="1939" b="1" spc="-65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ประชารัฐ</a:t>
                </a:r>
                <a:r>
                  <a:rPr lang="en-US" sz="1939" b="1" spc="-65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/>
                </a:r>
                <a:br>
                  <a:rPr lang="en-US" sz="1939" b="1" spc="-65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</a:br>
                <a:r>
                  <a:rPr lang="th-TH" sz="1939" b="1" spc="-65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เอกชน</a:t>
                </a:r>
                <a:endParaRPr lang="en-US" sz="1939" spc="-65" dirty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</p:grpSp>
        <p:sp>
          <p:nvSpPr>
            <p:cNvPr id="117" name="Rectangle 116"/>
            <p:cNvSpPr/>
            <p:nvPr/>
          </p:nvSpPr>
          <p:spPr>
            <a:xfrm>
              <a:off x="4282836" y="5943914"/>
              <a:ext cx="1249546" cy="363124"/>
            </a:xfrm>
            <a:prstGeom prst="rect">
              <a:avLst/>
            </a:prstGeom>
            <a:solidFill>
              <a:srgbClr val="299F45"/>
            </a:solidFill>
          </p:spPr>
          <p:txBody>
            <a:bodyPr wrap="square" lIns="16881" tIns="25322" rIns="16881" bIns="25322">
              <a:spAutoFit/>
            </a:bodyPr>
            <a:lstStyle/>
            <a:p>
              <a:pPr algn="ctr" defTabSz="422041"/>
              <a:r>
                <a:rPr lang="th-TH" sz="1846" b="1" dirty="0">
                  <a:solidFill>
                    <a:prstClr val="white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กลไกขับเคลื่อน</a:t>
              </a:r>
              <a:endParaRPr lang="en-US" sz="1846" b="1" dirty="0">
                <a:solidFill>
                  <a:prstClr val="white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2456334" y="871321"/>
            <a:ext cx="4220285" cy="4220285"/>
            <a:chOff x="2661028" y="658181"/>
            <a:chExt cx="4571975" cy="4571975"/>
          </a:xfrm>
        </p:grpSpPr>
        <p:sp>
          <p:nvSpPr>
            <p:cNvPr id="32" name="Oval 31"/>
            <p:cNvSpPr/>
            <p:nvPr/>
          </p:nvSpPr>
          <p:spPr>
            <a:xfrm>
              <a:off x="3951491" y="1034300"/>
              <a:ext cx="2015588" cy="15124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22041"/>
              <a:endParaRPr lang="en-US" sz="1800">
                <a:solidFill>
                  <a:prstClr val="white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3377789" y="1849159"/>
              <a:ext cx="3460371" cy="1187863"/>
            </a:xfrm>
            <a:prstGeom prst="rect">
              <a:avLst/>
            </a:prstGeom>
            <a:noFill/>
          </p:spPr>
          <p:txBody>
            <a:bodyPr wrap="square" lIns="16881" tIns="25322" rIns="16881" bIns="25322">
              <a:spAutoFit/>
            </a:bodyPr>
            <a:lstStyle/>
            <a:p>
              <a:pPr algn="ctr" defTabSz="422041">
                <a:lnSpc>
                  <a:spcPct val="80000"/>
                </a:lnSpc>
              </a:pPr>
              <a:r>
                <a:rPr lang="th-TH" sz="2215" b="1" spc="-65" dirty="0">
                  <a:solidFill>
                    <a:srgbClr val="6CA749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ยุทธศาสตร์ยกระดับการเกษตร 4.0</a:t>
              </a:r>
              <a:r>
                <a:rPr lang="th-TH" sz="2215" b="1" spc="-65" dirty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/>
              </a:r>
              <a:br>
                <a:rPr lang="th-TH" sz="2215" b="1" spc="-65" dirty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</a:br>
              <a:r>
                <a:rPr lang="th-TH" sz="2215" spc="-65" dirty="0" smtClean="0">
                  <a:solidFill>
                    <a:srgbClr val="0070C0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การจัดทำ </a:t>
              </a:r>
              <a:r>
                <a:rPr lang="en-US" sz="2215" spc="-65" dirty="0" smtClean="0">
                  <a:solidFill>
                    <a:srgbClr val="0070C0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Platform </a:t>
              </a:r>
              <a:r>
                <a:rPr lang="th-TH" sz="2215" spc="-65" dirty="0" smtClean="0">
                  <a:solidFill>
                    <a:srgbClr val="0070C0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เพื่อยกระดับ</a:t>
              </a:r>
            </a:p>
            <a:p>
              <a:pPr algn="ctr" defTabSz="422041">
                <a:lnSpc>
                  <a:spcPct val="80000"/>
                </a:lnSpc>
              </a:pPr>
              <a:r>
                <a:rPr lang="th-TH" sz="2215" spc="-65" dirty="0" smtClean="0">
                  <a:solidFill>
                    <a:srgbClr val="0070C0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การค้าสินค้าเกษตร</a:t>
              </a:r>
              <a:r>
                <a:rPr lang="th-TH" sz="1846" spc="-65" dirty="0">
                  <a:solidFill>
                    <a:srgbClr val="0070C0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/>
              </a:r>
              <a:br>
                <a:rPr lang="th-TH" sz="1846" spc="-65" dirty="0">
                  <a:solidFill>
                    <a:srgbClr val="0070C0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</a:br>
              <a:r>
                <a:rPr lang="th-TH" sz="1846" spc="-65" dirty="0">
                  <a:solidFill>
                    <a:prstClr val="white">
                      <a:lumMod val="50000"/>
                    </a:prst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มีเหตุผล พอประมาณ มีภูมิคุ้มกัน</a:t>
              </a:r>
            </a:p>
          </p:txBody>
        </p:sp>
        <p:sp>
          <p:nvSpPr>
            <p:cNvPr id="103" name="Oval 102"/>
            <p:cNvSpPr/>
            <p:nvPr/>
          </p:nvSpPr>
          <p:spPr>
            <a:xfrm>
              <a:off x="2661028" y="658181"/>
              <a:ext cx="4571975" cy="4571975"/>
            </a:xfrm>
            <a:prstGeom prst="ellipse">
              <a:avLst/>
            </a:prstGeom>
            <a:noFill/>
            <a:ln w="73025">
              <a:solidFill>
                <a:schemeClr val="accent6"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22041"/>
              <a:endParaRPr lang="en-US" sz="1800">
                <a:solidFill>
                  <a:prstClr val="white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009372" y="3697458"/>
            <a:ext cx="4354714" cy="2388193"/>
            <a:chOff x="5426819" y="3719829"/>
            <a:chExt cx="4717607" cy="2587209"/>
          </a:xfrm>
        </p:grpSpPr>
        <p:grpSp>
          <p:nvGrpSpPr>
            <p:cNvPr id="1024" name="Group 1023"/>
            <p:cNvGrpSpPr/>
            <p:nvPr/>
          </p:nvGrpSpPr>
          <p:grpSpPr>
            <a:xfrm>
              <a:off x="5426819" y="3719829"/>
              <a:ext cx="4717607" cy="2587209"/>
              <a:chOff x="5426819" y="3719829"/>
              <a:chExt cx="4717607" cy="2587209"/>
            </a:xfrm>
          </p:grpSpPr>
          <p:grpSp>
            <p:nvGrpSpPr>
              <p:cNvPr id="102" name="Group 101"/>
              <p:cNvGrpSpPr/>
              <p:nvPr/>
            </p:nvGrpSpPr>
            <p:grpSpPr>
              <a:xfrm>
                <a:off x="5426819" y="3719829"/>
                <a:ext cx="4717607" cy="2533533"/>
                <a:chOff x="5350619" y="3681729"/>
                <a:chExt cx="4717607" cy="2533533"/>
              </a:xfrm>
            </p:grpSpPr>
            <p:grpSp>
              <p:nvGrpSpPr>
                <p:cNvPr id="95" name="Group 94"/>
                <p:cNvGrpSpPr/>
                <p:nvPr/>
              </p:nvGrpSpPr>
              <p:grpSpPr>
                <a:xfrm>
                  <a:off x="5590872" y="3681729"/>
                  <a:ext cx="4477354" cy="2533533"/>
                  <a:chOff x="5590872" y="3681729"/>
                  <a:chExt cx="4477354" cy="2533533"/>
                </a:xfrm>
              </p:grpSpPr>
              <p:sp>
                <p:nvSpPr>
                  <p:cNvPr id="84" name="Oval 83"/>
                  <p:cNvSpPr/>
                  <p:nvPr/>
                </p:nvSpPr>
                <p:spPr>
                  <a:xfrm>
                    <a:off x="7641154" y="3979713"/>
                    <a:ext cx="1911931" cy="1911931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 w="15875">
                    <a:solidFill>
                      <a:schemeClr val="accent6">
                        <a:lumMod val="40000"/>
                        <a:lumOff val="6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22041"/>
                    <a:endParaRPr lang="en-US" sz="1800">
                      <a:solidFill>
                        <a:prstClr val="white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endParaRPr>
                  </a:p>
                </p:txBody>
              </p:sp>
              <p:sp>
                <p:nvSpPr>
                  <p:cNvPr id="76" name="Pie 75"/>
                  <p:cNvSpPr/>
                  <p:nvPr/>
                </p:nvSpPr>
                <p:spPr>
                  <a:xfrm rot="2657350">
                    <a:off x="6174887" y="3880546"/>
                    <a:ext cx="2146847" cy="2146847"/>
                  </a:xfrm>
                  <a:prstGeom prst="pie">
                    <a:avLst>
                      <a:gd name="adj1" fmla="val 0"/>
                      <a:gd name="adj2" fmla="val 5397250"/>
                    </a:avLst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22041"/>
                    <a:endParaRPr lang="en-US" sz="1800">
                      <a:solidFill>
                        <a:prstClr val="black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endParaRPr>
                  </a:p>
                </p:txBody>
              </p:sp>
              <p:sp>
                <p:nvSpPr>
                  <p:cNvPr id="77" name="Pie 76"/>
                  <p:cNvSpPr/>
                  <p:nvPr/>
                </p:nvSpPr>
                <p:spPr>
                  <a:xfrm rot="13457350">
                    <a:off x="6174798" y="3880544"/>
                    <a:ext cx="2146847" cy="2146847"/>
                  </a:xfrm>
                  <a:prstGeom prst="pie">
                    <a:avLst>
                      <a:gd name="adj1" fmla="val 0"/>
                      <a:gd name="adj2" fmla="val 5397250"/>
                    </a:avLst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22041"/>
                    <a:endParaRPr lang="en-US" sz="1800">
                      <a:solidFill>
                        <a:prstClr val="black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endParaRPr>
                  </a:p>
                </p:txBody>
              </p:sp>
              <p:sp>
                <p:nvSpPr>
                  <p:cNvPr id="78" name="Pie 77"/>
                  <p:cNvSpPr/>
                  <p:nvPr/>
                </p:nvSpPr>
                <p:spPr>
                  <a:xfrm rot="18857350">
                    <a:off x="6174888" y="3880546"/>
                    <a:ext cx="2146847" cy="2146847"/>
                  </a:xfrm>
                  <a:prstGeom prst="pie">
                    <a:avLst>
                      <a:gd name="adj1" fmla="val 0"/>
                      <a:gd name="adj2" fmla="val 5397250"/>
                    </a:avLst>
                  </a:prstGeom>
                  <a:solidFill>
                    <a:schemeClr val="accent6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22041"/>
                    <a:endParaRPr lang="en-US" sz="1800">
                      <a:solidFill>
                        <a:prstClr val="black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endParaRPr>
                  </a:p>
                </p:txBody>
              </p:sp>
              <p:sp>
                <p:nvSpPr>
                  <p:cNvPr id="79" name="Pie 78"/>
                  <p:cNvSpPr/>
                  <p:nvPr/>
                </p:nvSpPr>
                <p:spPr>
                  <a:xfrm rot="8057350">
                    <a:off x="6174796" y="3880544"/>
                    <a:ext cx="2146847" cy="2146847"/>
                  </a:xfrm>
                  <a:prstGeom prst="pie">
                    <a:avLst>
                      <a:gd name="adj1" fmla="val 0"/>
                      <a:gd name="adj2" fmla="val 5397250"/>
                    </a:avLst>
                  </a:prstGeom>
                  <a:solidFill>
                    <a:schemeClr val="accent6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22041"/>
                    <a:endParaRPr lang="en-US" sz="1800">
                      <a:solidFill>
                        <a:prstClr val="black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endParaRPr>
                  </a:p>
                </p:txBody>
              </p:sp>
              <p:sp>
                <p:nvSpPr>
                  <p:cNvPr id="47" name="Oval 46"/>
                  <p:cNvSpPr/>
                  <p:nvPr/>
                </p:nvSpPr>
                <p:spPr>
                  <a:xfrm>
                    <a:off x="6176069" y="3883564"/>
                    <a:ext cx="2138092" cy="2138092"/>
                  </a:xfrm>
                  <a:prstGeom prst="ellipse">
                    <a:avLst/>
                  </a:prstGeom>
                  <a:noFill/>
                  <a:ln>
                    <a:solidFill>
                      <a:srgbClr val="299F45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22041"/>
                    <a:endParaRPr lang="en-US" sz="1800">
                      <a:solidFill>
                        <a:prstClr val="white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endParaRPr>
                  </a:p>
                </p:txBody>
              </p:sp>
              <p:sp>
                <p:nvSpPr>
                  <p:cNvPr id="42" name="Pie 41"/>
                  <p:cNvSpPr/>
                  <p:nvPr/>
                </p:nvSpPr>
                <p:spPr>
                  <a:xfrm>
                    <a:off x="6363475" y="4076350"/>
                    <a:ext cx="1763279" cy="1763279"/>
                  </a:xfrm>
                  <a:prstGeom prst="pie">
                    <a:avLst>
                      <a:gd name="adj1" fmla="val 0"/>
                      <a:gd name="adj2" fmla="val 5397250"/>
                    </a:avLst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22041"/>
                    <a:endParaRPr lang="en-US" sz="1800">
                      <a:solidFill>
                        <a:prstClr val="black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endParaRPr>
                  </a:p>
                </p:txBody>
              </p:sp>
              <p:sp>
                <p:nvSpPr>
                  <p:cNvPr id="64" name="Pie 63"/>
                  <p:cNvSpPr/>
                  <p:nvPr/>
                </p:nvSpPr>
                <p:spPr>
                  <a:xfrm rot="10800000">
                    <a:off x="6363384" y="4076350"/>
                    <a:ext cx="1763279" cy="1763279"/>
                  </a:xfrm>
                  <a:prstGeom prst="pie">
                    <a:avLst>
                      <a:gd name="adj1" fmla="val 0"/>
                      <a:gd name="adj2" fmla="val 5397250"/>
                    </a:avLst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22041"/>
                    <a:endParaRPr lang="en-US" sz="1800">
                      <a:solidFill>
                        <a:prstClr val="black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endParaRPr>
                  </a:p>
                </p:txBody>
              </p:sp>
              <p:sp>
                <p:nvSpPr>
                  <p:cNvPr id="65" name="Pie 64"/>
                  <p:cNvSpPr/>
                  <p:nvPr/>
                </p:nvSpPr>
                <p:spPr>
                  <a:xfrm rot="16200000">
                    <a:off x="6363474" y="4076350"/>
                    <a:ext cx="1763279" cy="1763279"/>
                  </a:xfrm>
                  <a:prstGeom prst="pie">
                    <a:avLst>
                      <a:gd name="adj1" fmla="val 0"/>
                      <a:gd name="adj2" fmla="val 5397250"/>
                    </a:avLst>
                  </a:prstGeom>
                  <a:solidFill>
                    <a:srgbClr val="339348"/>
                  </a:solidFill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22041"/>
                    <a:endParaRPr lang="en-US" sz="1800">
                      <a:solidFill>
                        <a:prstClr val="black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endParaRPr>
                  </a:p>
                </p:txBody>
              </p:sp>
              <p:sp>
                <p:nvSpPr>
                  <p:cNvPr id="66" name="Pie 65"/>
                  <p:cNvSpPr/>
                  <p:nvPr/>
                </p:nvSpPr>
                <p:spPr>
                  <a:xfrm rot="5400000">
                    <a:off x="6363384" y="4076350"/>
                    <a:ext cx="1763279" cy="1763279"/>
                  </a:xfrm>
                  <a:prstGeom prst="pie">
                    <a:avLst>
                      <a:gd name="adj1" fmla="val 0"/>
                      <a:gd name="adj2" fmla="val 5397250"/>
                    </a:avLst>
                  </a:prstGeom>
                  <a:solidFill>
                    <a:srgbClr val="299F45"/>
                  </a:solidFill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22041"/>
                    <a:endParaRPr lang="en-US" sz="1800">
                      <a:solidFill>
                        <a:prstClr val="black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endParaRPr>
                  </a:p>
                </p:txBody>
              </p:sp>
              <p:pic>
                <p:nvPicPr>
                  <p:cNvPr id="67" name="Picture 66"/>
                  <p:cNvPicPr>
                    <a:picLocks noChangeAspect="1"/>
                  </p:cNvPicPr>
                  <p:nvPr/>
                </p:nvPicPr>
                <p:blipFill rotWithShape="1"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2694" b="51882"/>
                  <a:stretch/>
                </p:blipFill>
                <p:spPr>
                  <a:xfrm>
                    <a:off x="6784848" y="4233368"/>
                    <a:ext cx="433585" cy="183249"/>
                  </a:xfrm>
                  <a:prstGeom prst="rect">
                    <a:avLst/>
                  </a:prstGeom>
                </p:spPr>
              </p:pic>
              <p:sp>
                <p:nvSpPr>
                  <p:cNvPr id="69" name="Rectangle 68"/>
                  <p:cNvSpPr/>
                  <p:nvPr/>
                </p:nvSpPr>
                <p:spPr>
                  <a:xfrm>
                    <a:off x="7267015" y="4994671"/>
                    <a:ext cx="1838123" cy="831029"/>
                  </a:xfrm>
                  <a:prstGeom prst="rect">
                    <a:avLst/>
                  </a:prstGeom>
                  <a:noFill/>
                </p:spPr>
                <p:txBody>
                  <a:bodyPr wrap="square" lIns="16881" tIns="25322" rIns="16881" bIns="25322">
                    <a:spAutoFit/>
                  </a:bodyPr>
                  <a:lstStyle/>
                  <a:p>
                    <a:pPr defTabSz="422041">
                      <a:lnSpc>
                        <a:spcPct val="70000"/>
                      </a:lnSpc>
                    </a:pPr>
                    <a:r>
                      <a:rPr lang="en-US" sz="1477" b="1" spc="-65" dirty="0">
                        <a:solidFill>
                          <a:srgbClr val="318E45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rPr>
                      <a:t>Honor Card</a:t>
                    </a:r>
                    <a:r>
                      <a:rPr lang="th-TH" sz="1477" b="1" spc="-65" dirty="0">
                        <a:solidFill>
                          <a:srgbClr val="318E45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rPr>
                      <a:t/>
                    </a:r>
                    <a:br>
                      <a:rPr lang="th-TH" sz="1477" b="1" spc="-65" dirty="0">
                        <a:solidFill>
                          <a:srgbClr val="318E45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rPr>
                    </a:br>
                    <a:r>
                      <a:rPr lang="th-TH" sz="1292" b="1" dirty="0">
                        <a:solidFill>
                          <a:prstClr val="black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rPr>
                      <a:t>บัตรซื้อง่าย</a:t>
                    </a:r>
                    <a:br>
                      <a:rPr lang="th-TH" sz="1292" b="1" dirty="0">
                        <a:solidFill>
                          <a:prstClr val="black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rPr>
                    </a:br>
                    <a:r>
                      <a:rPr lang="th-TH" sz="1292" b="1" dirty="0">
                        <a:solidFill>
                          <a:prstClr val="black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rPr>
                      <a:t>ขายคล่อง</a:t>
                    </a:r>
                    <a:r>
                      <a:rPr lang="th-TH" sz="1292" b="1" spc="-65" dirty="0">
                        <a:solidFill>
                          <a:prstClr val="black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rPr>
                      <a:t/>
                    </a:r>
                    <a:br>
                      <a:rPr lang="th-TH" sz="1292" b="1" spc="-65" dirty="0">
                        <a:solidFill>
                          <a:prstClr val="black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rPr>
                    </a:br>
                    <a:r>
                      <a:rPr lang="th-TH" sz="1292" b="1" spc="-28" dirty="0">
                        <a:solidFill>
                          <a:prstClr val="black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rPr>
                      <a:t>ประชารัฐ</a:t>
                    </a:r>
                    <a:r>
                      <a:rPr lang="th-TH" sz="1292" b="1" spc="-65" dirty="0">
                        <a:solidFill>
                          <a:prstClr val="black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rPr>
                      <a:t/>
                    </a:r>
                    <a:br>
                      <a:rPr lang="th-TH" sz="1292" b="1" spc="-65" dirty="0">
                        <a:solidFill>
                          <a:prstClr val="black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rPr>
                    </a:br>
                    <a:r>
                      <a:rPr lang="th-TH" sz="1292" b="1" spc="-28" dirty="0">
                        <a:solidFill>
                          <a:prstClr val="black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rPr>
                      <a:t>เครดิต</a:t>
                    </a:r>
                    <a:endParaRPr lang="en-US" sz="1292" spc="-28" dirty="0">
                      <a:solidFill>
                        <a:prstClr val="black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endParaRPr>
                  </a:p>
                </p:txBody>
              </p:sp>
              <p:pic>
                <p:nvPicPr>
                  <p:cNvPr id="71" name="Picture 70" descr="D:\แผนยุทธศาสตร์ “พระพิรุณ”\ออกแบบหน้า Display app\MOAC- Hello, Trade Revised 29.6.15\LOGO MOAC Hello trade_Draft.1.pn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8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5225" b="12617"/>
                  <a:stretch/>
                </p:blipFill>
                <p:spPr bwMode="auto">
                  <a:xfrm>
                    <a:off x="7307974" y="4256753"/>
                    <a:ext cx="422888" cy="339173"/>
                  </a:xfrm>
                  <a:prstGeom prst="rect">
                    <a:avLst/>
                  </a:prstGeom>
                  <a:noFill/>
                  <a:ln>
                    <a:noFill/>
                  </a:ln>
                  <a:extLst/>
                </p:spPr>
              </p:pic>
              <p:sp>
                <p:nvSpPr>
                  <p:cNvPr id="72" name="Rectangle 71"/>
                  <p:cNvSpPr/>
                  <p:nvPr/>
                </p:nvSpPr>
                <p:spPr>
                  <a:xfrm>
                    <a:off x="7268820" y="4473845"/>
                    <a:ext cx="1838123" cy="507816"/>
                  </a:xfrm>
                  <a:prstGeom prst="rect">
                    <a:avLst/>
                  </a:prstGeom>
                  <a:noFill/>
                </p:spPr>
                <p:txBody>
                  <a:bodyPr wrap="square" lIns="16881" tIns="25322" rIns="16881" bIns="25322">
                    <a:spAutoFit/>
                  </a:bodyPr>
                  <a:lstStyle/>
                  <a:p>
                    <a:pPr defTabSz="422041">
                      <a:lnSpc>
                        <a:spcPct val="70000"/>
                      </a:lnSpc>
                    </a:pPr>
                    <a:r>
                      <a:rPr lang="th-TH" sz="1292" b="1" spc="-65" dirty="0">
                        <a:solidFill>
                          <a:prstClr val="white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rPr>
                      <a:t/>
                    </a:r>
                    <a:br>
                      <a:rPr lang="th-TH" sz="1292" b="1" spc="-65" dirty="0">
                        <a:solidFill>
                          <a:prstClr val="white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rPr>
                    </a:br>
                    <a:r>
                      <a:rPr lang="th-TH" sz="1292" b="1" spc="-65" dirty="0">
                        <a:solidFill>
                          <a:prstClr val="white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rPr>
                      <a:t>จับคู่ออนไลน์</a:t>
                    </a:r>
                    <a:br>
                      <a:rPr lang="th-TH" sz="1292" b="1" spc="-65" dirty="0">
                        <a:solidFill>
                          <a:prstClr val="white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rPr>
                    </a:br>
                    <a:r>
                      <a:rPr lang="th-TH" sz="1292" b="1" spc="-28" dirty="0">
                        <a:solidFill>
                          <a:prstClr val="white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rPr>
                      <a:t>ตลาดเกษตรสุขใจ</a:t>
                    </a:r>
                    <a:endParaRPr lang="en-US" sz="1292" spc="-28" dirty="0">
                      <a:solidFill>
                        <a:prstClr val="white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endParaRPr>
                  </a:p>
                </p:txBody>
              </p:sp>
              <p:sp>
                <p:nvSpPr>
                  <p:cNvPr id="80" name="Up Arrow 79"/>
                  <p:cNvSpPr/>
                  <p:nvPr/>
                </p:nvSpPr>
                <p:spPr>
                  <a:xfrm rot="2742040">
                    <a:off x="6518263" y="4103107"/>
                    <a:ext cx="102070" cy="307291"/>
                  </a:xfrm>
                  <a:prstGeom prst="upArrow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22041"/>
                    <a:endParaRPr lang="en-US" sz="1800">
                      <a:solidFill>
                        <a:prstClr val="white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endParaRPr>
                  </a:p>
                </p:txBody>
              </p:sp>
              <p:sp>
                <p:nvSpPr>
                  <p:cNvPr id="81" name="Up Arrow 80"/>
                  <p:cNvSpPr/>
                  <p:nvPr/>
                </p:nvSpPr>
                <p:spPr>
                  <a:xfrm rot="13660452">
                    <a:off x="7900820" y="5492753"/>
                    <a:ext cx="102070" cy="307291"/>
                  </a:xfrm>
                  <a:prstGeom prst="upArrow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22041"/>
                    <a:endParaRPr lang="en-US" sz="1800">
                      <a:solidFill>
                        <a:prstClr val="white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endParaRPr>
                  </a:p>
                </p:txBody>
              </p:sp>
              <p:sp>
                <p:nvSpPr>
                  <p:cNvPr id="82" name="Up Arrow 81"/>
                  <p:cNvSpPr/>
                  <p:nvPr/>
                </p:nvSpPr>
                <p:spPr>
                  <a:xfrm rot="7958698">
                    <a:off x="7866420" y="4103107"/>
                    <a:ext cx="102070" cy="307291"/>
                  </a:xfrm>
                  <a:prstGeom prst="upArrow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22041"/>
                    <a:endParaRPr lang="en-US" sz="1800">
                      <a:solidFill>
                        <a:prstClr val="white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endParaRPr>
                  </a:p>
                </p:txBody>
              </p:sp>
              <p:sp>
                <p:nvSpPr>
                  <p:cNvPr id="83" name="Up Arrow 82"/>
                  <p:cNvSpPr/>
                  <p:nvPr/>
                </p:nvSpPr>
                <p:spPr>
                  <a:xfrm rot="18984117">
                    <a:off x="6486468" y="5479529"/>
                    <a:ext cx="102070" cy="307291"/>
                  </a:xfrm>
                  <a:prstGeom prst="upArrow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22041"/>
                    <a:endParaRPr lang="en-US" sz="1800">
                      <a:solidFill>
                        <a:prstClr val="white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endParaRPr>
                  </a:p>
                </p:txBody>
              </p:sp>
              <p:sp>
                <p:nvSpPr>
                  <p:cNvPr id="56" name="Rectangle 55"/>
                  <p:cNvSpPr/>
                  <p:nvPr/>
                </p:nvSpPr>
                <p:spPr>
                  <a:xfrm>
                    <a:off x="6392690" y="4062063"/>
                    <a:ext cx="1708703" cy="1178904"/>
                  </a:xfrm>
                  <a:prstGeom prst="rect">
                    <a:avLst/>
                  </a:prstGeom>
                  <a:noFill/>
                </p:spPr>
                <p:txBody>
                  <a:bodyPr spcFirstLastPara="1" wrap="none" lIns="84406" tIns="42203" rIns="84406" bIns="42203" numCol="1">
                    <a:prstTxWarp prst="textArchUp">
                      <a:avLst>
                        <a:gd name="adj" fmla="val 14424997"/>
                      </a:avLst>
                    </a:prstTxWarp>
                    <a:spAutoFit/>
                  </a:bodyPr>
                  <a:lstStyle/>
                  <a:p>
                    <a:pPr algn="ctr" defTabSz="422041"/>
                    <a:r>
                      <a:rPr lang="th-TH" sz="1846" dirty="0">
                        <a:ln w="0"/>
                        <a:solidFill>
                          <a:prstClr val="black"/>
                        </a:solidFill>
                        <a:effectLst>
                          <a:outerShdw blurRad="38100" dist="1905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TH SarabunPSK" panose="020B0500040200020003" pitchFamily="34" charset="-34"/>
                        <a:cs typeface="TH SarabunPSK" panose="020B0500040200020003" pitchFamily="34" charset="-34"/>
                      </a:rPr>
                      <a:t>มือถือล้านเครื่อง</a:t>
                    </a:r>
                    <a:endParaRPr lang="en-US" sz="1846" dirty="0">
                      <a:ln w="0"/>
                      <a:solidFill>
                        <a:prstClr val="black"/>
                      </a:solidFill>
                      <a:effectLst>
                        <a:outerShdw blurRad="38100" dist="1905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TH SarabunPSK" panose="020B0500040200020003" pitchFamily="34" charset="-34"/>
                      <a:cs typeface="TH SarabunPSK" panose="020B0500040200020003" pitchFamily="34" charset="-34"/>
                    </a:endParaRPr>
                  </a:p>
                </p:txBody>
              </p:sp>
              <p:sp>
                <p:nvSpPr>
                  <p:cNvPr id="87" name="Oval 86"/>
                  <p:cNvSpPr/>
                  <p:nvPr/>
                </p:nvSpPr>
                <p:spPr>
                  <a:xfrm>
                    <a:off x="6662343" y="5498504"/>
                    <a:ext cx="1167847" cy="468924"/>
                  </a:xfrm>
                  <a:custGeom>
                    <a:avLst/>
                    <a:gdLst>
                      <a:gd name="connsiteX0" fmla="*/ 1072173 w 2144346"/>
                      <a:gd name="connsiteY0" fmla="*/ 0 h 729581"/>
                      <a:gd name="connsiteX1" fmla="*/ 2144346 w 2144346"/>
                      <a:gd name="connsiteY1" fmla="*/ 364791 h 729581"/>
                      <a:gd name="connsiteX2" fmla="*/ 1072173 w 2144346"/>
                      <a:gd name="connsiteY2" fmla="*/ 364791 h 729581"/>
                      <a:gd name="connsiteX3" fmla="*/ 1072173 w 2144346"/>
                      <a:gd name="connsiteY3" fmla="*/ 0 h 729581"/>
                      <a:gd name="connsiteX0" fmla="*/ 1072173 w 2144346"/>
                      <a:gd name="connsiteY0" fmla="*/ 0 h 729581"/>
                      <a:gd name="connsiteX1" fmla="*/ 2144346 w 2144346"/>
                      <a:gd name="connsiteY1" fmla="*/ 364791 h 729581"/>
                      <a:gd name="connsiteX0" fmla="*/ 95250 w 1167423"/>
                      <a:gd name="connsiteY0" fmla="*/ 0 h 364791"/>
                      <a:gd name="connsiteX1" fmla="*/ 1167423 w 1167423"/>
                      <a:gd name="connsiteY1" fmla="*/ 364791 h 364791"/>
                      <a:gd name="connsiteX2" fmla="*/ 95250 w 1167423"/>
                      <a:gd name="connsiteY2" fmla="*/ 364791 h 364791"/>
                      <a:gd name="connsiteX3" fmla="*/ 95250 w 1167423"/>
                      <a:gd name="connsiteY3" fmla="*/ 0 h 364791"/>
                      <a:gd name="connsiteX0" fmla="*/ 0 w 1167423"/>
                      <a:gd name="connsiteY0" fmla="*/ 223837 h 364791"/>
                      <a:gd name="connsiteX1" fmla="*/ 1167423 w 1167423"/>
                      <a:gd name="connsiteY1" fmla="*/ 364791 h 364791"/>
                      <a:gd name="connsiteX0" fmla="*/ 95250 w 1167423"/>
                      <a:gd name="connsiteY0" fmla="*/ 0 h 391336"/>
                      <a:gd name="connsiteX1" fmla="*/ 1167423 w 1167423"/>
                      <a:gd name="connsiteY1" fmla="*/ 364791 h 391336"/>
                      <a:gd name="connsiteX2" fmla="*/ 95250 w 1167423"/>
                      <a:gd name="connsiteY2" fmla="*/ 364791 h 391336"/>
                      <a:gd name="connsiteX3" fmla="*/ 95250 w 1167423"/>
                      <a:gd name="connsiteY3" fmla="*/ 0 h 391336"/>
                      <a:gd name="connsiteX0" fmla="*/ 0 w 1167423"/>
                      <a:gd name="connsiteY0" fmla="*/ 223837 h 391336"/>
                      <a:gd name="connsiteX1" fmla="*/ 1167423 w 1167423"/>
                      <a:gd name="connsiteY1" fmla="*/ 364791 h 391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67423" h="391336" stroke="0" extrusionOk="0">
                        <a:moveTo>
                          <a:pt x="95250" y="0"/>
                        </a:moveTo>
                        <a:cubicBezTo>
                          <a:pt x="687395" y="0"/>
                          <a:pt x="1167423" y="163322"/>
                          <a:pt x="1167423" y="364791"/>
                        </a:cubicBezTo>
                        <a:lnTo>
                          <a:pt x="95250" y="364791"/>
                        </a:lnTo>
                        <a:lnTo>
                          <a:pt x="95250" y="0"/>
                        </a:lnTo>
                        <a:close/>
                      </a:path>
                      <a:path w="1167423" h="391336" fill="none">
                        <a:moveTo>
                          <a:pt x="0" y="223837"/>
                        </a:moveTo>
                        <a:cubicBezTo>
                          <a:pt x="373070" y="619124"/>
                          <a:pt x="1167423" y="163322"/>
                          <a:pt x="1167423" y="364791"/>
                        </a:cubicBezTo>
                      </a:path>
                    </a:pathLst>
                  </a:custGeom>
                  <a:noFill/>
                </p:spPr>
                <p:txBody>
                  <a:bodyPr spcFirstLastPara="1" wrap="none" lIns="84406" tIns="42203" rIns="84406" bIns="42203" numCol="1">
                    <a:prstTxWarp prst="textArchDown">
                      <a:avLst>
                        <a:gd name="adj" fmla="val 1607379"/>
                      </a:avLst>
                    </a:prstTxWarp>
                    <a:spAutoFit/>
                  </a:bodyPr>
                  <a:lstStyle/>
                  <a:p>
                    <a:pPr algn="ctr" defTabSz="422041"/>
                    <a:r>
                      <a:rPr lang="th-TH" sz="1477" dirty="0">
                        <a:ln w="0"/>
                        <a:solidFill>
                          <a:prstClr val="black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rPr>
                      <a:t>ทุกคนโหลดใช้ฟรี</a:t>
                    </a:r>
                    <a:endParaRPr lang="en-US" sz="1477" dirty="0">
                      <a:ln w="0"/>
                      <a:solidFill>
                        <a:prstClr val="black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endParaRPr>
                  </a:p>
                </p:txBody>
              </p:sp>
              <p:sp>
                <p:nvSpPr>
                  <p:cNvPr id="88" name="Rectangle 87"/>
                  <p:cNvSpPr/>
                  <p:nvPr/>
                </p:nvSpPr>
                <p:spPr>
                  <a:xfrm rot="5400000">
                    <a:off x="6307975" y="3957722"/>
                    <a:ext cx="2024254" cy="2000534"/>
                  </a:xfrm>
                  <a:prstGeom prst="rect">
                    <a:avLst/>
                  </a:prstGeom>
                  <a:noFill/>
                </p:spPr>
                <p:txBody>
                  <a:bodyPr spcFirstLastPara="1" wrap="none" lIns="84406" tIns="42203" rIns="84406" bIns="42203" numCol="1">
                    <a:prstTxWarp prst="textArchUp">
                      <a:avLst>
                        <a:gd name="adj" fmla="val 3681889"/>
                      </a:avLst>
                    </a:prstTxWarp>
                    <a:spAutoFit/>
                  </a:bodyPr>
                  <a:lstStyle/>
                  <a:p>
                    <a:pPr algn="ctr" defTabSz="422041"/>
                    <a:r>
                      <a:rPr lang="th-TH" sz="1800" b="1" dirty="0">
                        <a:ln w="0"/>
                        <a:solidFill>
                          <a:prstClr val="white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rPr>
                      <a:t>ค่ายมือถือร่วมแจกฟรี</a:t>
                    </a:r>
                    <a:endParaRPr lang="en-US" sz="1800" b="1" dirty="0">
                      <a:ln w="0"/>
                      <a:solidFill>
                        <a:prstClr val="white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endParaRPr>
                  </a:p>
                </p:txBody>
              </p:sp>
              <p:sp>
                <p:nvSpPr>
                  <p:cNvPr id="89" name="Rectangle 88"/>
                  <p:cNvSpPr/>
                  <p:nvPr/>
                </p:nvSpPr>
                <p:spPr>
                  <a:xfrm rot="16200000">
                    <a:off x="5609628" y="3662973"/>
                    <a:ext cx="2533533" cy="2571045"/>
                  </a:xfrm>
                  <a:prstGeom prst="rect">
                    <a:avLst/>
                  </a:prstGeom>
                  <a:noFill/>
                </p:spPr>
                <p:txBody>
                  <a:bodyPr spcFirstLastPara="1" wrap="none" lIns="84406" tIns="42203" rIns="84406" bIns="42203" numCol="1">
                    <a:prstTxWarp prst="textArchUp">
                      <a:avLst>
                        <a:gd name="adj" fmla="val 4113667"/>
                      </a:avLst>
                    </a:prstTxWarp>
                    <a:spAutoFit/>
                  </a:bodyPr>
                  <a:lstStyle/>
                  <a:p>
                    <a:pPr algn="ctr" defTabSz="422041"/>
                    <a:r>
                      <a:rPr lang="th-TH" sz="1846" b="1" dirty="0">
                        <a:ln w="0"/>
                        <a:solidFill>
                          <a:prstClr val="white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rPr>
                      <a:t>กลุ่มผู้ใช้ขนาดใหญ่</a:t>
                    </a:r>
                    <a:endParaRPr lang="en-US" sz="1846" b="1" dirty="0">
                      <a:ln w="0"/>
                      <a:solidFill>
                        <a:prstClr val="white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endParaRPr>
                  </a:p>
                </p:txBody>
              </p:sp>
              <p:sp>
                <p:nvSpPr>
                  <p:cNvPr id="90" name="Rectangle 89"/>
                  <p:cNvSpPr/>
                  <p:nvPr/>
                </p:nvSpPr>
                <p:spPr>
                  <a:xfrm>
                    <a:off x="8230103" y="4128259"/>
                    <a:ext cx="1838123" cy="1644724"/>
                  </a:xfrm>
                  <a:prstGeom prst="rect">
                    <a:avLst/>
                  </a:prstGeom>
                  <a:noFill/>
                </p:spPr>
                <p:txBody>
                  <a:bodyPr wrap="square" lIns="16881" tIns="25322" rIns="16881" bIns="25322">
                    <a:spAutoFit/>
                  </a:bodyPr>
                  <a:lstStyle/>
                  <a:p>
                    <a:pPr defTabSz="422041">
                      <a:lnSpc>
                        <a:spcPct val="70000"/>
                      </a:lnSpc>
                    </a:pPr>
                    <a:r>
                      <a:rPr lang="th-TH" sz="1800" b="1" spc="-65" dirty="0">
                        <a:solidFill>
                          <a:srgbClr val="318E45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rPr>
                      <a:t>ผู้ใช้ประโยชน์</a:t>
                    </a:r>
                    <a:r>
                      <a:rPr lang="th-TH" sz="1800" spc="-65" dirty="0">
                        <a:solidFill>
                          <a:prstClr val="black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rPr>
                      <a:t> </a:t>
                    </a:r>
                  </a:p>
                  <a:p>
                    <a:pPr defTabSz="422041">
                      <a:lnSpc>
                        <a:spcPct val="70000"/>
                      </a:lnSpc>
                    </a:pPr>
                    <a:r>
                      <a:rPr lang="th-TH" sz="1477" spc="-65" dirty="0">
                        <a:solidFill>
                          <a:prstClr val="black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rPr>
                      <a:t> </a:t>
                    </a:r>
                    <a:r>
                      <a:rPr lang="th-TH" sz="1477" dirty="0">
                        <a:solidFill>
                          <a:prstClr val="black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rPr>
                      <a:t>เกษตรกร</a:t>
                    </a:r>
                  </a:p>
                  <a:p>
                    <a:pPr defTabSz="422041">
                      <a:lnSpc>
                        <a:spcPct val="70000"/>
                      </a:lnSpc>
                    </a:pPr>
                    <a:r>
                      <a:rPr lang="th-TH" sz="1477" dirty="0">
                        <a:solidFill>
                          <a:prstClr val="black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rPr>
                      <a:t>  วิสาหกิจชุมชน</a:t>
                    </a:r>
                    <a:r>
                      <a:rPr lang="th-TH" sz="1477" dirty="0">
                        <a:solidFill>
                          <a:srgbClr val="318E45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rPr>
                      <a:t/>
                    </a:r>
                    <a:br>
                      <a:rPr lang="th-TH" sz="1477" dirty="0">
                        <a:solidFill>
                          <a:srgbClr val="318E45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rPr>
                    </a:br>
                    <a:r>
                      <a:rPr lang="en-US" sz="1477" dirty="0">
                        <a:solidFill>
                          <a:srgbClr val="318E45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rPr>
                      <a:t>  </a:t>
                    </a:r>
                    <a:r>
                      <a:rPr lang="th-TH" sz="1477" dirty="0">
                        <a:solidFill>
                          <a:srgbClr val="318E45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rPr>
                      <a:t> </a:t>
                    </a:r>
                    <a:r>
                      <a:rPr lang="th-TH" sz="1477" dirty="0">
                        <a:solidFill>
                          <a:prstClr val="black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rPr>
                      <a:t>บริษัทประชารัฐ</a:t>
                    </a:r>
                    <a:br>
                      <a:rPr lang="th-TH" sz="1477" dirty="0">
                        <a:solidFill>
                          <a:prstClr val="black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rPr>
                    </a:br>
                    <a:r>
                      <a:rPr lang="en-US" sz="1477" dirty="0">
                        <a:solidFill>
                          <a:prstClr val="black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rPr>
                      <a:t>   </a:t>
                    </a:r>
                    <a:r>
                      <a:rPr lang="th-TH" sz="1477" dirty="0">
                        <a:solidFill>
                          <a:prstClr val="black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rPr>
                      <a:t> หน่วยงานภาครัฐ</a:t>
                    </a:r>
                    <a:br>
                      <a:rPr lang="th-TH" sz="1477" dirty="0">
                        <a:solidFill>
                          <a:prstClr val="black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rPr>
                    </a:br>
                    <a:r>
                      <a:rPr lang="en-US" sz="1477" dirty="0">
                        <a:solidFill>
                          <a:prstClr val="black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rPr>
                      <a:t>   </a:t>
                    </a:r>
                    <a:r>
                      <a:rPr lang="th-TH" sz="1477" dirty="0">
                        <a:solidFill>
                          <a:prstClr val="black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rPr>
                      <a:t> กษ</a:t>
                    </a:r>
                    <a:r>
                      <a:rPr lang="en-US" sz="1477" dirty="0">
                        <a:solidFill>
                          <a:prstClr val="black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rPr>
                      <a:t>.</a:t>
                    </a:r>
                    <a:r>
                      <a:rPr lang="th-TH" sz="1477" dirty="0">
                        <a:solidFill>
                          <a:prstClr val="black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rPr>
                      <a:t> </a:t>
                    </a:r>
                    <a:r>
                      <a:rPr lang="en-US" sz="1477" dirty="0">
                        <a:solidFill>
                          <a:prstClr val="black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rPr>
                      <a:t>/ </a:t>
                    </a:r>
                    <a:r>
                      <a:rPr lang="th-TH" sz="1477" dirty="0">
                        <a:solidFill>
                          <a:prstClr val="black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rPr>
                      <a:t>กค</a:t>
                    </a:r>
                    <a:r>
                      <a:rPr lang="en-US" sz="1477" dirty="0">
                        <a:solidFill>
                          <a:prstClr val="black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rPr>
                      <a:t>. / </a:t>
                    </a:r>
                    <a:r>
                      <a:rPr lang="th-TH" sz="1477" dirty="0">
                        <a:solidFill>
                          <a:prstClr val="black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rPr>
                      <a:t>ธกส</a:t>
                    </a:r>
                    <a:r>
                      <a:rPr lang="en-US" sz="1477" dirty="0">
                        <a:solidFill>
                          <a:prstClr val="black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rPr>
                      <a:t>.</a:t>
                    </a:r>
                    <a:br>
                      <a:rPr lang="en-US" sz="1477" dirty="0">
                        <a:solidFill>
                          <a:prstClr val="black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rPr>
                    </a:br>
                    <a:r>
                      <a:rPr lang="en-US" sz="1477" dirty="0">
                        <a:solidFill>
                          <a:prstClr val="black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rPr>
                      <a:t>  </a:t>
                    </a:r>
                    <a:r>
                      <a:rPr lang="th-TH" sz="1477" dirty="0">
                        <a:solidFill>
                          <a:prstClr val="black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rPr>
                      <a:t> </a:t>
                    </a:r>
                    <a:r>
                      <a:rPr lang="en-US" sz="1477" dirty="0">
                        <a:solidFill>
                          <a:prstClr val="black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rPr>
                      <a:t>Smart Officer</a:t>
                    </a:r>
                    <a:br>
                      <a:rPr lang="en-US" sz="1477" dirty="0">
                        <a:solidFill>
                          <a:prstClr val="black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rPr>
                    </a:br>
                    <a:r>
                      <a:rPr lang="th-TH" sz="1477" dirty="0">
                        <a:solidFill>
                          <a:prstClr val="black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rPr>
                      <a:t> </a:t>
                    </a:r>
                    <a:r>
                      <a:rPr lang="en-US" sz="1477" dirty="0">
                        <a:solidFill>
                          <a:prstClr val="black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rPr>
                      <a:t>Smart Farmer</a:t>
                    </a:r>
                  </a:p>
                  <a:p>
                    <a:pPr defTabSz="422041">
                      <a:lnSpc>
                        <a:spcPct val="70000"/>
                      </a:lnSpc>
                    </a:pPr>
                    <a:r>
                      <a:rPr lang="th-TH" sz="1477" dirty="0">
                        <a:solidFill>
                          <a:prstClr val="black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rPr>
                      <a:t>ผู้ประกอบการ</a:t>
                    </a:r>
                    <a:endParaRPr lang="en-US" sz="1477" dirty="0">
                      <a:solidFill>
                        <a:prstClr val="black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endParaRPr>
                  </a:p>
                </p:txBody>
              </p:sp>
            </p:grpSp>
            <p:sp>
              <p:nvSpPr>
                <p:cNvPr id="68" name="Rectangle 67"/>
                <p:cNvSpPr/>
                <p:nvPr/>
              </p:nvSpPr>
              <p:spPr>
                <a:xfrm>
                  <a:off x="5350619" y="4426340"/>
                  <a:ext cx="1838123" cy="572625"/>
                </a:xfrm>
                <a:prstGeom prst="rect">
                  <a:avLst/>
                </a:prstGeom>
                <a:noFill/>
              </p:spPr>
              <p:txBody>
                <a:bodyPr wrap="square" lIns="16881" tIns="25322" rIns="16881" bIns="25322">
                  <a:spAutoFit/>
                </a:bodyPr>
                <a:lstStyle/>
                <a:p>
                  <a:pPr algn="r" defTabSz="422041">
                    <a:lnSpc>
                      <a:spcPct val="70000"/>
                    </a:lnSpc>
                  </a:pPr>
                  <a:r>
                    <a:rPr lang="en-US" sz="1477" b="1" spc="-65" dirty="0">
                      <a:solidFill>
                        <a:srgbClr val="318E45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>GAP/Q</a:t>
                  </a:r>
                  <a:r>
                    <a:rPr lang="th-TH" sz="1477" b="1" spc="-65" dirty="0">
                      <a:solidFill>
                        <a:srgbClr val="318E45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/>
                  </a:r>
                  <a:br>
                    <a:rPr lang="th-TH" sz="1477" b="1" spc="-65" dirty="0">
                      <a:solidFill>
                        <a:srgbClr val="318E45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</a:br>
                  <a:r>
                    <a:rPr lang="th-TH" sz="1477" b="1" spc="-65" dirty="0">
                      <a:solidFill>
                        <a:prstClr val="black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>แฟรนไชส์</a:t>
                  </a:r>
                  <a:br>
                    <a:rPr lang="th-TH" sz="1477" b="1" spc="-65" dirty="0">
                      <a:solidFill>
                        <a:prstClr val="black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</a:br>
                  <a:r>
                    <a:rPr lang="th-TH" sz="1477" b="1" spc="-65" dirty="0">
                      <a:solidFill>
                        <a:prstClr val="black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>ร้านค้าชุมชน</a:t>
                  </a:r>
                  <a:endParaRPr lang="en-US" sz="1477" spc="-65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endParaRPr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5361150" y="4994671"/>
                  <a:ext cx="1838123" cy="745033"/>
                </a:xfrm>
                <a:prstGeom prst="rect">
                  <a:avLst/>
                </a:prstGeom>
                <a:noFill/>
              </p:spPr>
              <p:txBody>
                <a:bodyPr wrap="square" lIns="16881" tIns="25322" rIns="16881" bIns="25322">
                  <a:spAutoFit/>
                </a:bodyPr>
                <a:lstStyle/>
                <a:p>
                  <a:pPr algn="r" defTabSz="422041">
                    <a:lnSpc>
                      <a:spcPct val="70000"/>
                    </a:lnSpc>
                  </a:pPr>
                  <a:r>
                    <a:rPr lang="th-TH" sz="1477" b="1" spc="-65" dirty="0">
                      <a:solidFill>
                        <a:prstClr val="white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>ห้องค้าสบายใจ</a:t>
                  </a:r>
                  <a:br>
                    <a:rPr lang="th-TH" sz="1477" b="1" spc="-65" dirty="0">
                      <a:solidFill>
                        <a:prstClr val="white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</a:br>
                  <a:r>
                    <a:rPr lang="en-US" sz="1477" b="1" spc="-65" dirty="0">
                      <a:solidFill>
                        <a:srgbClr val="70AD47">
                          <a:lumMod val="20000"/>
                          <a:lumOff val="80000"/>
                        </a:srgbClr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>Service</a:t>
                  </a:r>
                  <a:br>
                    <a:rPr lang="en-US" sz="1477" b="1" spc="-65" dirty="0">
                      <a:solidFill>
                        <a:srgbClr val="70AD47">
                          <a:lumMod val="20000"/>
                          <a:lumOff val="80000"/>
                        </a:srgbClr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</a:br>
                  <a:r>
                    <a:rPr lang="en-US" sz="1477" b="1" spc="-65" dirty="0">
                      <a:solidFill>
                        <a:srgbClr val="70AD47">
                          <a:lumMod val="20000"/>
                          <a:lumOff val="80000"/>
                        </a:srgbClr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>Matching</a:t>
                  </a:r>
                  <a:br>
                    <a:rPr lang="en-US" sz="1477" b="1" spc="-65" dirty="0">
                      <a:solidFill>
                        <a:srgbClr val="70AD47">
                          <a:lumMod val="20000"/>
                          <a:lumOff val="80000"/>
                        </a:srgbClr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</a:br>
                  <a:r>
                    <a:rPr lang="en-US" sz="1477" b="1" spc="-65" dirty="0">
                      <a:solidFill>
                        <a:srgbClr val="70AD47">
                          <a:lumMod val="20000"/>
                          <a:lumOff val="80000"/>
                        </a:srgbClr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>Market</a:t>
                  </a:r>
                  <a:endParaRPr lang="en-US" sz="1477" spc="-65" dirty="0">
                    <a:solidFill>
                      <a:srgbClr val="70AD47">
                        <a:lumMod val="20000"/>
                        <a:lumOff val="80000"/>
                      </a:srgbClr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endParaRPr>
                </a:p>
              </p:txBody>
            </p:sp>
          </p:grpSp>
          <p:sp>
            <p:nvSpPr>
              <p:cNvPr id="116" name="Rectangle 115"/>
              <p:cNvSpPr/>
              <p:nvPr/>
            </p:nvSpPr>
            <p:spPr>
              <a:xfrm>
                <a:off x="8952367" y="5943914"/>
                <a:ext cx="865763" cy="363124"/>
              </a:xfrm>
              <a:prstGeom prst="rect">
                <a:avLst/>
              </a:prstGeom>
              <a:solidFill>
                <a:srgbClr val="299F45"/>
              </a:solidFill>
            </p:spPr>
            <p:txBody>
              <a:bodyPr wrap="square" lIns="16881" tIns="25322" rIns="16881" bIns="25322">
                <a:spAutoFit/>
              </a:bodyPr>
              <a:lstStyle/>
              <a:p>
                <a:pPr algn="ctr" defTabSz="422041"/>
                <a:r>
                  <a:rPr lang="th-TH" sz="1846" b="1" dirty="0">
                    <a:solidFill>
                      <a:prstClr val="white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เครื่องมือ</a:t>
                </a:r>
                <a:endParaRPr lang="en-US" sz="1846" b="1" dirty="0">
                  <a:solidFill>
                    <a:prstClr val="white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</p:grpSp>
        <p:sp>
          <p:nvSpPr>
            <p:cNvPr id="96" name="Rectangle 95"/>
            <p:cNvSpPr/>
            <p:nvPr/>
          </p:nvSpPr>
          <p:spPr>
            <a:xfrm>
              <a:off x="6324446" y="3838760"/>
              <a:ext cx="1961292" cy="1389288"/>
            </a:xfrm>
            <a:prstGeom prst="rect">
              <a:avLst/>
            </a:prstGeom>
            <a:noFill/>
          </p:spPr>
          <p:txBody>
            <a:bodyPr spcFirstLastPara="1" wrap="none" lIns="84406" tIns="42203" rIns="84406" bIns="42203" numCol="1">
              <a:prstTxWarp prst="textArchUp">
                <a:avLst>
                  <a:gd name="adj" fmla="val 12940281"/>
                </a:avLst>
              </a:prstTxWarp>
              <a:spAutoFit/>
            </a:bodyPr>
            <a:lstStyle/>
            <a:p>
              <a:pPr algn="ctr" defTabSz="422041"/>
              <a:r>
                <a:rPr lang="th-TH" sz="2215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TH SarabunPSK" panose="020B0500040200020003" pitchFamily="34" charset="-34"/>
                  <a:cs typeface="TH SarabunPSK" panose="020B0500040200020003" pitchFamily="34" charset="-34"/>
                </a:rPr>
                <a:t>ปรัชญาเศรษฐกิจพอเพียง</a:t>
              </a:r>
              <a:endParaRPr lang="en-US" sz="2215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908131" y="352429"/>
            <a:ext cx="4269501" cy="3409700"/>
            <a:chOff x="5423821" y="96048"/>
            <a:chExt cx="4625293" cy="3693842"/>
          </a:xfrm>
        </p:grpSpPr>
        <p:sp>
          <p:nvSpPr>
            <p:cNvPr id="5" name="Arc 4"/>
            <p:cNvSpPr/>
            <p:nvPr/>
          </p:nvSpPr>
          <p:spPr>
            <a:xfrm>
              <a:off x="5423821" y="519947"/>
              <a:ext cx="3933540" cy="3269943"/>
            </a:xfrm>
            <a:prstGeom prst="arc">
              <a:avLst>
                <a:gd name="adj1" fmla="val 13524651"/>
                <a:gd name="adj2" fmla="val 383322"/>
              </a:avLst>
            </a:prstGeom>
            <a:noFill/>
            <a:ln w="38100">
              <a:solidFill>
                <a:srgbClr val="C5E0B4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22041"/>
              <a:endParaRPr lang="en-US" sz="1800">
                <a:solidFill>
                  <a:prstClr val="black"/>
                </a:solidFill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6505491" y="96048"/>
              <a:ext cx="3543623" cy="3592659"/>
              <a:chOff x="6505491" y="96048"/>
              <a:chExt cx="3543623" cy="3592659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6505491" y="96048"/>
                <a:ext cx="3414144" cy="3592659"/>
                <a:chOff x="6505491" y="96048"/>
                <a:chExt cx="3414144" cy="3592659"/>
              </a:xfrm>
            </p:grpSpPr>
            <p:grpSp>
              <p:nvGrpSpPr>
                <p:cNvPr id="127" name="Group 126"/>
                <p:cNvGrpSpPr/>
                <p:nvPr/>
              </p:nvGrpSpPr>
              <p:grpSpPr>
                <a:xfrm>
                  <a:off x="6505491" y="96048"/>
                  <a:ext cx="3414144" cy="3592659"/>
                  <a:chOff x="6505491" y="103668"/>
                  <a:chExt cx="3414144" cy="3592659"/>
                </a:xfrm>
              </p:grpSpPr>
              <p:grpSp>
                <p:nvGrpSpPr>
                  <p:cNvPr id="62" name="Group 61"/>
                  <p:cNvGrpSpPr/>
                  <p:nvPr/>
                </p:nvGrpSpPr>
                <p:grpSpPr>
                  <a:xfrm>
                    <a:off x="6505491" y="268143"/>
                    <a:ext cx="2401249" cy="3428184"/>
                    <a:chOff x="6505491" y="268143"/>
                    <a:chExt cx="2401249" cy="3428184"/>
                  </a:xfrm>
                </p:grpSpPr>
                <p:grpSp>
                  <p:nvGrpSpPr>
                    <p:cNvPr id="24" name="Group 23"/>
                    <p:cNvGrpSpPr/>
                    <p:nvPr/>
                  </p:nvGrpSpPr>
                  <p:grpSpPr>
                    <a:xfrm>
                      <a:off x="6536055" y="268143"/>
                      <a:ext cx="2370685" cy="1052435"/>
                      <a:chOff x="3062859" y="4985349"/>
                      <a:chExt cx="2370685" cy="1052435"/>
                    </a:xfrm>
                  </p:grpSpPr>
                  <p:grpSp>
                    <p:nvGrpSpPr>
                      <p:cNvPr id="17" name="Group 16"/>
                      <p:cNvGrpSpPr/>
                      <p:nvPr/>
                    </p:nvGrpSpPr>
                    <p:grpSpPr>
                      <a:xfrm>
                        <a:off x="3062859" y="4985349"/>
                        <a:ext cx="705456" cy="1052435"/>
                        <a:chOff x="764151" y="5512911"/>
                        <a:chExt cx="705456" cy="1052435"/>
                      </a:xfrm>
                    </p:grpSpPr>
                    <p:sp>
                      <p:nvSpPr>
                        <p:cNvPr id="16" name="Rectangle 15"/>
                        <p:cNvSpPr/>
                        <p:nvPr/>
                      </p:nvSpPr>
                      <p:spPr>
                        <a:xfrm>
                          <a:off x="764151" y="5972823"/>
                          <a:ext cx="705456" cy="592523"/>
                        </a:xfrm>
                        <a:prstGeom prst="rect">
                          <a:avLst/>
                        </a:prstGeom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 algn="ctr" defTabSz="422041"/>
                          <a:r>
                            <a:rPr lang="en-US" sz="1477" b="1" dirty="0" err="1">
                              <a:solidFill>
                                <a:prstClr val="black"/>
                              </a:solidFill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QR</a:t>
                          </a:r>
                          <a:r>
                            <a:rPr lang="en-US" sz="1477" dirty="0" err="1">
                              <a:solidFill>
                                <a:prstClr val="black"/>
                              </a:solidFill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Trace</a:t>
                          </a:r>
                          <a:endParaRPr lang="en-US" sz="1477" dirty="0">
                            <a:solidFill>
                              <a:prstClr val="black"/>
                            </a:solidFill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p:txBody>
                    </p:sp>
                    <p:pic>
                      <p:nvPicPr>
                        <p:cNvPr id="1028" name="Picture 4" descr="https://www.acfs-qrtrace.com/Content/Images/logo.png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 cstate="print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0">
                                  <a14:imgEffect>
                                    <a14:backgroundRemoval t="10000" b="90000" l="10000" r="9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5695" y="5512911"/>
                          <a:ext cx="576914" cy="57691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18" name="Group 17"/>
                      <p:cNvGrpSpPr/>
                      <p:nvPr/>
                    </p:nvGrpSpPr>
                    <p:grpSpPr>
                      <a:xfrm>
                        <a:off x="3709377" y="5033306"/>
                        <a:ext cx="1066933" cy="844587"/>
                        <a:chOff x="3709377" y="5033306"/>
                        <a:chExt cx="1066933" cy="844587"/>
                      </a:xfrm>
                    </p:grpSpPr>
                    <p:pic>
                      <p:nvPicPr>
                        <p:cNvPr id="1026" name="Picture 2" descr="ไม่มีข้อความกำกับภาพอัตโนมัติ"/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1" cstate="print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28971" b="43932"/>
                        <a:stretch/>
                      </p:blipFill>
                      <p:spPr bwMode="auto">
                        <a:xfrm>
                          <a:off x="3709377" y="5033306"/>
                          <a:ext cx="1066933" cy="28910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21" name="Rectangle 20"/>
                        <p:cNvSpPr/>
                        <p:nvPr/>
                      </p:nvSpPr>
                      <p:spPr>
                        <a:xfrm>
                          <a:off x="3944344" y="5659370"/>
                          <a:ext cx="544616" cy="218523"/>
                        </a:xfrm>
                        <a:prstGeom prst="rect">
                          <a:avLst/>
                        </a:prstGeom>
                        <a:solidFill>
                          <a:srgbClr val="39A05A"/>
                        </a:solidFill>
                      </p:spPr>
                      <p:txBody>
                        <a:bodyPr wrap="square" lIns="8441" tIns="8441" rIns="8441" bIns="8441">
                          <a:spAutoFit/>
                        </a:bodyPr>
                        <a:lstStyle/>
                        <a:p>
                          <a:pPr algn="ctr" defTabSz="422041"/>
                          <a:r>
                            <a:rPr lang="en-US" sz="1200" b="1" dirty="0">
                              <a:solidFill>
                                <a:prstClr val="white"/>
                              </a:solidFill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2560</a:t>
                          </a:r>
                          <a:endParaRPr lang="en-US" sz="1200" dirty="0">
                            <a:solidFill>
                              <a:prstClr val="white"/>
                            </a:solidFill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p:txBody>
                    </p:sp>
                  </p:grpSp>
                  <p:grpSp>
                    <p:nvGrpSpPr>
                      <p:cNvPr id="19" name="Group 18"/>
                      <p:cNvGrpSpPr/>
                      <p:nvPr/>
                    </p:nvGrpSpPr>
                    <p:grpSpPr>
                      <a:xfrm>
                        <a:off x="4760392" y="5273135"/>
                        <a:ext cx="673152" cy="709120"/>
                        <a:chOff x="4760392" y="5117687"/>
                        <a:chExt cx="673152" cy="709120"/>
                      </a:xfrm>
                    </p:grpSpPr>
                    <p:pic>
                      <p:nvPicPr>
                        <p:cNvPr id="15" name="Picture 14"/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12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2694" b="26448"/>
                        <a:stretch/>
                      </p:blipFill>
                      <p:spPr>
                        <a:xfrm>
                          <a:off x="4760392" y="5117687"/>
                          <a:ext cx="673152" cy="434876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22" name="Rectangle 21"/>
                        <p:cNvSpPr/>
                        <p:nvPr/>
                      </p:nvSpPr>
                      <p:spPr>
                        <a:xfrm>
                          <a:off x="4832042" y="5608285"/>
                          <a:ext cx="520506" cy="218522"/>
                        </a:xfrm>
                        <a:prstGeom prst="rect">
                          <a:avLst/>
                        </a:prstGeom>
                        <a:solidFill>
                          <a:srgbClr val="39A05A"/>
                        </a:solidFill>
                      </p:spPr>
                      <p:txBody>
                        <a:bodyPr wrap="square" lIns="8441" tIns="8441" rIns="8441" bIns="8441">
                          <a:spAutoFit/>
                        </a:bodyPr>
                        <a:lstStyle/>
                        <a:p>
                          <a:pPr algn="ctr" defTabSz="422041"/>
                          <a:r>
                            <a:rPr lang="en-US" sz="1200" b="1" dirty="0">
                              <a:solidFill>
                                <a:prstClr val="white"/>
                              </a:solidFill>
                              <a:latin typeface="TH SarabunPSK" panose="020B0500040200020003" pitchFamily="34" charset="-34"/>
                              <a:cs typeface="TH SarabunPSK" panose="020B0500040200020003" pitchFamily="34" charset="-34"/>
                            </a:rPr>
                            <a:t>2560</a:t>
                          </a:r>
                          <a:endParaRPr lang="en-US" sz="1200" dirty="0">
                            <a:solidFill>
                              <a:prstClr val="white"/>
                            </a:solidFill>
                            <a:latin typeface="TH SarabunPSK" panose="020B0500040200020003" pitchFamily="34" charset="-34"/>
                            <a:cs typeface="TH SarabunPSK" panose="020B0500040200020003" pitchFamily="34" charset="-34"/>
                          </a:endParaRPr>
                        </a:p>
                      </p:txBody>
                    </p:sp>
                  </p:grpSp>
                  <p:sp>
                    <p:nvSpPr>
                      <p:cNvPr id="20" name="Rectangle 19"/>
                      <p:cNvSpPr/>
                      <p:nvPr/>
                    </p:nvSpPr>
                    <p:spPr>
                      <a:xfrm>
                        <a:off x="3178547" y="5711473"/>
                        <a:ext cx="469070" cy="218523"/>
                      </a:xfrm>
                      <a:prstGeom prst="rect">
                        <a:avLst/>
                      </a:prstGeom>
                      <a:solidFill>
                        <a:srgbClr val="299F45"/>
                      </a:solidFill>
                    </p:spPr>
                    <p:txBody>
                      <a:bodyPr wrap="square" lIns="8441" tIns="8441" rIns="8441" bIns="8441">
                        <a:spAutoFit/>
                      </a:bodyPr>
                      <a:lstStyle/>
                      <a:p>
                        <a:pPr algn="ctr" defTabSz="422041"/>
                        <a:r>
                          <a:rPr lang="en-US" sz="1200" b="1" dirty="0">
                            <a:solidFill>
                              <a:prstClr val="white"/>
                            </a:solidFill>
                            <a:latin typeface="TH SarabunPSK" panose="020B0500040200020003" pitchFamily="34" charset="-34"/>
                            <a:cs typeface="TH SarabunPSK" panose="020B0500040200020003" pitchFamily="34" charset="-34"/>
                          </a:rPr>
                          <a:t>2558</a:t>
                        </a:r>
                        <a:endParaRPr lang="en-US" sz="1200" dirty="0">
                          <a:solidFill>
                            <a:prstClr val="white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endParaRPr>
                      </a:p>
                    </p:txBody>
                  </p:sp>
                </p:grpSp>
                <p:grpSp>
                  <p:nvGrpSpPr>
                    <p:cNvPr id="37" name="Group 36"/>
                    <p:cNvGrpSpPr/>
                    <p:nvPr/>
                  </p:nvGrpSpPr>
                  <p:grpSpPr>
                    <a:xfrm>
                      <a:off x="6505491" y="1365169"/>
                      <a:ext cx="2261693" cy="2331158"/>
                      <a:chOff x="5170559" y="1338381"/>
                      <a:chExt cx="2261693" cy="2331158"/>
                    </a:xfrm>
                  </p:grpSpPr>
                  <p:sp>
                    <p:nvSpPr>
                      <p:cNvPr id="29" name="Oval 28"/>
                      <p:cNvSpPr/>
                      <p:nvPr/>
                    </p:nvSpPr>
                    <p:spPr>
                      <a:xfrm>
                        <a:off x="5173235" y="1342441"/>
                        <a:ext cx="2240965" cy="2240965"/>
                      </a:xfrm>
                      <a:prstGeom prst="ellipse">
                        <a:avLst/>
                      </a:prstGeom>
                      <a:blipFill dpi="0" rotWithShape="1">
                        <a:blip r:embed="rId13">
                          <a:alphaModFix amt="27000"/>
                        </a:blip>
                        <a:srcRect/>
                        <a:tile tx="0" ty="336550" sx="27000" sy="29000" flip="none" algn="tl"/>
                      </a:blipFill>
                      <a:ln>
                        <a:solidFill>
                          <a:srgbClr val="299F45"/>
                        </a:solidFill>
                        <a:prstDash val="solid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422041"/>
                        <a:endParaRPr lang="en-US" sz="1800">
                          <a:solidFill>
                            <a:prstClr val="white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endParaRPr>
                      </a:p>
                    </p:txBody>
                  </p:sp>
                  <p:sp>
                    <p:nvSpPr>
                      <p:cNvPr id="35" name="Chord 34"/>
                      <p:cNvSpPr/>
                      <p:nvPr/>
                    </p:nvSpPr>
                    <p:spPr>
                      <a:xfrm rot="5180081">
                        <a:off x="5214540" y="1307328"/>
                        <a:ext cx="2151074" cy="2213960"/>
                      </a:xfrm>
                      <a:prstGeom prst="chord">
                        <a:avLst>
                          <a:gd name="adj1" fmla="val 5428803"/>
                          <a:gd name="adj2" fmla="val 16608194"/>
                        </a:avLst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accent6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422041"/>
                        <a:endParaRPr lang="en-US" sz="1800" dirty="0">
                          <a:solidFill>
                            <a:prstClr val="white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endParaRPr>
                      </a:p>
                    </p:txBody>
                  </p:sp>
                  <p:sp>
                    <p:nvSpPr>
                      <p:cNvPr id="31" name="Chord 30"/>
                      <p:cNvSpPr/>
                      <p:nvPr/>
                    </p:nvSpPr>
                    <p:spPr>
                      <a:xfrm rot="5186125">
                        <a:off x="5135827" y="1373113"/>
                        <a:ext cx="2331158" cy="2261693"/>
                      </a:xfrm>
                      <a:prstGeom prst="chord">
                        <a:avLst>
                          <a:gd name="adj1" fmla="val 6870578"/>
                          <a:gd name="adj2" fmla="val 15151982"/>
                        </a:avLst>
                      </a:prstGeom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422041"/>
                        <a:endParaRPr lang="en-US" sz="1800" dirty="0">
                          <a:solidFill>
                            <a:prstClr val="white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endParaRPr>
                      </a:p>
                    </p:txBody>
                  </p:sp>
                  <p:sp>
                    <p:nvSpPr>
                      <p:cNvPr id="34" name="Rectangle 33"/>
                      <p:cNvSpPr/>
                      <p:nvPr/>
                    </p:nvSpPr>
                    <p:spPr>
                      <a:xfrm>
                        <a:off x="5413792" y="1583129"/>
                        <a:ext cx="1793003" cy="5355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16881" tIns="25322" rIns="16881" bIns="25322">
                        <a:spAutoFit/>
                      </a:bodyPr>
                      <a:lstStyle/>
                      <a:p>
                        <a:pPr algn="ctr" defTabSz="422041">
                          <a:lnSpc>
                            <a:spcPct val="60000"/>
                          </a:lnSpc>
                        </a:pPr>
                        <a:r>
                          <a:rPr lang="en-US" sz="2585" b="1" spc="-37" dirty="0">
                            <a:solidFill>
                              <a:srgbClr val="0070C0"/>
                            </a:solidFill>
                            <a:latin typeface="TH SarabunPSK" panose="020B0500040200020003" pitchFamily="34" charset="-34"/>
                            <a:cs typeface="TH SarabunPSK" panose="020B0500040200020003" pitchFamily="34" charset="-34"/>
                          </a:rPr>
                          <a:t>e</a:t>
                        </a:r>
                        <a:r>
                          <a:rPr lang="en-US" sz="2585" b="1" spc="-37" dirty="0">
                            <a:solidFill>
                              <a:prstClr val="black"/>
                            </a:solidFill>
                            <a:latin typeface="TH SarabunPSK" panose="020B0500040200020003" pitchFamily="34" charset="-34"/>
                            <a:cs typeface="TH SarabunPSK" panose="020B0500040200020003" pitchFamily="34" charset="-34"/>
                          </a:rPr>
                          <a:t>-Matching</a:t>
                        </a:r>
                        <a:br>
                          <a:rPr lang="en-US" sz="2585" b="1" spc="-37" dirty="0">
                            <a:solidFill>
                              <a:prstClr val="black"/>
                            </a:solidFill>
                            <a:latin typeface="TH SarabunPSK" panose="020B0500040200020003" pitchFamily="34" charset="-34"/>
                            <a:cs typeface="TH SarabunPSK" panose="020B0500040200020003" pitchFamily="34" charset="-34"/>
                          </a:rPr>
                        </a:br>
                        <a:r>
                          <a:rPr lang="en-US" sz="2215" b="1" spc="-37" dirty="0">
                            <a:solidFill>
                              <a:prstClr val="black"/>
                            </a:solidFill>
                            <a:latin typeface="TH SarabunPSK" panose="020B0500040200020003" pitchFamily="34" charset="-34"/>
                            <a:cs typeface="TH SarabunPSK" panose="020B0500040200020003" pitchFamily="34" charset="-34"/>
                          </a:rPr>
                          <a:t>Market Platform</a:t>
                        </a:r>
                      </a:p>
                    </p:txBody>
                  </p:sp>
                  <p:sp>
                    <p:nvSpPr>
                      <p:cNvPr id="36" name="Rectangle 35"/>
                      <p:cNvSpPr/>
                      <p:nvPr/>
                    </p:nvSpPr>
                    <p:spPr>
                      <a:xfrm>
                        <a:off x="5326482" y="2107772"/>
                        <a:ext cx="1969312" cy="44015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16881" tIns="25322" rIns="16881" bIns="25322">
                        <a:spAutoFit/>
                      </a:bodyPr>
                      <a:lstStyle/>
                      <a:p>
                        <a:pPr algn="ctr" defTabSz="422041"/>
                        <a:r>
                          <a:rPr lang="th-TH" sz="2308" b="1" spc="-65" dirty="0">
                            <a:solidFill>
                              <a:prstClr val="black"/>
                            </a:solidFill>
                            <a:latin typeface="TH SarabunPSK" panose="020B0500040200020003" pitchFamily="34" charset="-34"/>
                            <a:cs typeface="TH SarabunPSK" panose="020B0500040200020003" pitchFamily="34" charset="-34"/>
                          </a:rPr>
                          <a:t>โครงการต่างๆ ของ กษ</a:t>
                        </a:r>
                        <a:r>
                          <a:rPr lang="en-US" sz="2308" b="1" spc="-65" dirty="0">
                            <a:solidFill>
                              <a:prstClr val="black"/>
                            </a:solidFill>
                            <a:latin typeface="TH SarabunPSK" panose="020B0500040200020003" pitchFamily="34" charset="-34"/>
                            <a:cs typeface="TH SarabunPSK" panose="020B0500040200020003" pitchFamily="34" charset="-34"/>
                          </a:rPr>
                          <a:t>.</a:t>
                        </a:r>
                        <a:endParaRPr lang="en-US" sz="2308" spc="-65" dirty="0">
                          <a:solidFill>
                            <a:prstClr val="black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endParaRPr>
                      </a:p>
                    </p:txBody>
                  </p:sp>
                </p:grpSp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6659800" y="2693864"/>
                      <a:ext cx="1969312" cy="65563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16881" tIns="25322" rIns="16881" bIns="25322">
                      <a:spAutoFit/>
                    </a:bodyPr>
                    <a:lstStyle/>
                    <a:p>
                      <a:pPr algn="ctr" defTabSz="422041">
                        <a:lnSpc>
                          <a:spcPct val="50000"/>
                        </a:lnSpc>
                      </a:pPr>
                      <a:r>
                        <a:rPr lang="en-US" sz="3692" b="1" spc="-65" dirty="0">
                          <a:solidFill>
                            <a:prstClr val="black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Big Data </a:t>
                      </a:r>
                      <a:r>
                        <a:rPr lang="en-US" sz="2954" b="1" spc="-65" dirty="0">
                          <a:solidFill>
                            <a:srgbClr val="70AD47">
                              <a:lumMod val="75000"/>
                            </a:srgbClr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&amp;</a:t>
                      </a:r>
                      <a:r>
                        <a:rPr lang="en-US" sz="3692" b="1" spc="-65" dirty="0">
                          <a:solidFill>
                            <a:prstClr val="black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/>
                      </a:r>
                      <a:br>
                        <a:rPr lang="en-US" sz="3692" b="1" spc="-65" dirty="0">
                          <a:solidFill>
                            <a:prstClr val="black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</a:br>
                      <a:r>
                        <a:rPr lang="en-US" sz="3508" b="1" spc="-65" dirty="0">
                          <a:solidFill>
                            <a:prstClr val="black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Application</a:t>
                      </a:r>
                    </a:p>
                  </p:txBody>
                </p:sp>
                <p:sp>
                  <p:nvSpPr>
                    <p:cNvPr id="39" name="Up Arrow 38"/>
                    <p:cNvSpPr/>
                    <p:nvPr/>
                  </p:nvSpPr>
                  <p:spPr>
                    <a:xfrm rot="20039037">
                      <a:off x="6973750" y="1315638"/>
                      <a:ext cx="214442" cy="180205"/>
                    </a:xfrm>
                    <a:prstGeom prst="upArrow">
                      <a:avLst/>
                    </a:prstGeom>
                    <a:ln>
                      <a:solidFill>
                        <a:srgbClr val="39A05A"/>
                      </a:solidFill>
                    </a:ln>
                  </p:spPr>
                  <p:style>
                    <a:lnRef idx="2">
                      <a:schemeClr val="accent6">
                        <a:shade val="50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422041"/>
                      <a:endParaRPr lang="en-US" sz="1800">
                        <a:solidFill>
                          <a:prstClr val="white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p:txBody>
                </p:sp>
                <p:sp>
                  <p:nvSpPr>
                    <p:cNvPr id="43" name="Up Arrow 42"/>
                    <p:cNvSpPr/>
                    <p:nvPr/>
                  </p:nvSpPr>
                  <p:spPr>
                    <a:xfrm>
                      <a:off x="7568029" y="1223177"/>
                      <a:ext cx="204612" cy="138481"/>
                    </a:xfrm>
                    <a:prstGeom prst="upArrow">
                      <a:avLst/>
                    </a:prstGeom>
                    <a:ln>
                      <a:solidFill>
                        <a:srgbClr val="39A05A"/>
                      </a:solidFill>
                    </a:ln>
                  </p:spPr>
                  <p:style>
                    <a:lnRef idx="2">
                      <a:schemeClr val="accent6">
                        <a:shade val="50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422041"/>
                      <a:endParaRPr lang="en-US" sz="1800">
                        <a:solidFill>
                          <a:prstClr val="white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p:txBody>
                </p:sp>
                <p:sp>
                  <p:nvSpPr>
                    <p:cNvPr id="44" name="Up Arrow 43"/>
                    <p:cNvSpPr/>
                    <p:nvPr/>
                  </p:nvSpPr>
                  <p:spPr>
                    <a:xfrm rot="1743734">
                      <a:off x="8076719" y="1356892"/>
                      <a:ext cx="214442" cy="142190"/>
                    </a:xfrm>
                    <a:prstGeom prst="upArrow">
                      <a:avLst/>
                    </a:prstGeom>
                    <a:ln>
                      <a:solidFill>
                        <a:srgbClr val="39A05A"/>
                      </a:solidFill>
                    </a:ln>
                  </p:spPr>
                  <p:style>
                    <a:lnRef idx="2">
                      <a:schemeClr val="accent6">
                        <a:shade val="50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422041"/>
                      <a:endParaRPr lang="en-US" sz="1800">
                        <a:solidFill>
                          <a:prstClr val="white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p:txBody>
                </p:sp>
              </p:grpSp>
              <p:sp>
                <p:nvSpPr>
                  <p:cNvPr id="115" name="Rectangle 114"/>
                  <p:cNvSpPr/>
                  <p:nvPr/>
                </p:nvSpPr>
                <p:spPr>
                  <a:xfrm>
                    <a:off x="8736265" y="103668"/>
                    <a:ext cx="1183370" cy="363124"/>
                  </a:xfrm>
                  <a:prstGeom prst="rect">
                    <a:avLst/>
                  </a:prstGeom>
                  <a:solidFill>
                    <a:srgbClr val="299F45"/>
                  </a:solidFill>
                </p:spPr>
                <p:txBody>
                  <a:bodyPr wrap="square" lIns="16881" tIns="25322" rIns="16881" bIns="25322">
                    <a:spAutoFit/>
                  </a:bodyPr>
                  <a:lstStyle/>
                  <a:p>
                    <a:pPr algn="ctr" defTabSz="422041"/>
                    <a:r>
                      <a:rPr lang="th-TH" sz="1846" b="1" dirty="0">
                        <a:solidFill>
                          <a:prstClr val="white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rPr>
                      <a:t>ต้นแบบนำร่อง</a:t>
                    </a:r>
                    <a:endParaRPr lang="en-US" sz="1846" b="1" dirty="0">
                      <a:solidFill>
                        <a:prstClr val="white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endParaRPr>
                  </a:p>
                </p:txBody>
              </p:sp>
            </p:grpSp>
            <p:sp>
              <p:nvSpPr>
                <p:cNvPr id="98" name="Rectangle 97"/>
                <p:cNvSpPr/>
                <p:nvPr/>
              </p:nvSpPr>
              <p:spPr>
                <a:xfrm>
                  <a:off x="6830713" y="636490"/>
                  <a:ext cx="1751916" cy="35857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defTabSz="422041">
                    <a:lnSpc>
                      <a:spcPct val="60000"/>
                    </a:lnSpc>
                  </a:pPr>
                  <a:r>
                    <a:rPr lang="th-TH" sz="1292" dirty="0">
                      <a:solidFill>
                        <a:prstClr val="black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>ตลาด </a:t>
                  </a:r>
                  <a:r>
                    <a:rPr lang="en-US" sz="1292" b="1" dirty="0">
                      <a:solidFill>
                        <a:prstClr val="black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>Matching</a:t>
                  </a:r>
                  <a:r>
                    <a:rPr lang="th-TH" sz="1292" b="1" dirty="0">
                      <a:solidFill>
                        <a:prstClr val="black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> </a:t>
                  </a:r>
                  <a:br>
                    <a:rPr lang="th-TH" sz="1292" b="1" dirty="0">
                      <a:solidFill>
                        <a:prstClr val="black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</a:br>
                  <a:r>
                    <a:rPr lang="th-TH" sz="1292" dirty="0">
                      <a:solidFill>
                        <a:prstClr val="black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>เกษตรออนไลน์</a:t>
                  </a:r>
                  <a:endParaRPr lang="en-US" sz="1292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endParaRPr>
                </a:p>
              </p:txBody>
            </p:sp>
          </p:grpSp>
          <p:sp>
            <p:nvSpPr>
              <p:cNvPr id="100" name="Up Arrow 99"/>
              <p:cNvSpPr/>
              <p:nvPr/>
            </p:nvSpPr>
            <p:spPr>
              <a:xfrm rot="4170351">
                <a:off x="8648593" y="2040592"/>
                <a:ext cx="214442" cy="125966"/>
              </a:xfrm>
              <a:prstGeom prst="upArrow">
                <a:avLst/>
              </a:prstGeom>
              <a:ln>
                <a:solidFill>
                  <a:srgbClr val="39A05A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22041"/>
                <a:endParaRPr lang="en-US" sz="1800">
                  <a:solidFill>
                    <a:prstClr val="white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8744006" y="1896611"/>
                <a:ext cx="1305108" cy="3801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422041">
                  <a:lnSpc>
                    <a:spcPct val="70000"/>
                  </a:lnSpc>
                </a:pPr>
                <a:r>
                  <a:rPr lang="th-TH" sz="1292" b="1" dirty="0">
                    <a:solidFill>
                      <a:srgbClr val="6CA749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ศูนย์ปฏิบัติการ</a:t>
                </a:r>
                <a:r>
                  <a:rPr lang="en-US" sz="1292" b="1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/>
                </a:r>
                <a:br>
                  <a:rPr lang="en-US" sz="1292" b="1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</a:br>
                <a:r>
                  <a:rPr lang="en-US" sz="1108" b="1" dirty="0">
                    <a:solidFill>
                      <a:srgbClr val="70AD47">
                        <a:lumMod val="75000"/>
                      </a:srgbClr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ACFS</a:t>
                </a:r>
                <a:r>
                  <a:rPr lang="en-US" sz="1108" b="1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 Digital Center</a:t>
                </a:r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9067771" y="2231961"/>
                <a:ext cx="665752" cy="218522"/>
              </a:xfrm>
              <a:prstGeom prst="rect">
                <a:avLst/>
              </a:prstGeom>
              <a:solidFill>
                <a:srgbClr val="39A05A"/>
              </a:solidFill>
            </p:spPr>
            <p:txBody>
              <a:bodyPr wrap="square" lIns="8441" tIns="8441" rIns="8441" bIns="8441">
                <a:spAutoFit/>
              </a:bodyPr>
              <a:lstStyle/>
              <a:p>
                <a:pPr algn="ctr" defTabSz="422041"/>
                <a:r>
                  <a:rPr lang="en-US" sz="1200" b="1" dirty="0">
                    <a:solidFill>
                      <a:prstClr val="white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2560</a:t>
                </a:r>
                <a:r>
                  <a:rPr lang="th-TH" sz="1200" b="1" dirty="0">
                    <a:solidFill>
                      <a:prstClr val="white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-2562</a:t>
                </a:r>
                <a:endParaRPr lang="en-US" sz="1200" dirty="0">
                  <a:solidFill>
                    <a:prstClr val="white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8471779" y="1309334"/>
                <a:ext cx="1500297" cy="3801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422041">
                  <a:lnSpc>
                    <a:spcPct val="70000"/>
                  </a:lnSpc>
                </a:pPr>
                <a:r>
                  <a:rPr lang="en-US" sz="1292" b="1" dirty="0">
                    <a:solidFill>
                      <a:srgbClr val="70AD47">
                        <a:lumMod val="75000"/>
                      </a:srgbClr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ACFS</a:t>
                </a:r>
                <a:r>
                  <a:rPr lang="en-US" sz="1292" b="1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 Smart Leader</a:t>
                </a:r>
                <a:r>
                  <a:rPr lang="en-US" sz="1477" b="1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/>
                </a:r>
                <a:br>
                  <a:rPr lang="en-US" sz="1477" b="1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</a:br>
                <a:r>
                  <a:rPr lang="en-US" sz="1108" b="1" dirty="0">
                    <a:solidFill>
                      <a:srgbClr val="339348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80 </a:t>
                </a:r>
                <a:r>
                  <a:rPr lang="th-TH" sz="1108" b="1" dirty="0">
                    <a:solidFill>
                      <a:srgbClr val="339348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คน</a:t>
                </a:r>
                <a:endParaRPr lang="en-US" sz="1108" b="1" dirty="0">
                  <a:solidFill>
                    <a:srgbClr val="339348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8896084" y="1627435"/>
                <a:ext cx="665752" cy="218522"/>
              </a:xfrm>
              <a:prstGeom prst="rect">
                <a:avLst/>
              </a:prstGeom>
              <a:solidFill>
                <a:srgbClr val="39A05A"/>
              </a:solidFill>
            </p:spPr>
            <p:txBody>
              <a:bodyPr wrap="square" lIns="8441" tIns="8441" rIns="8441" bIns="8441">
                <a:spAutoFit/>
              </a:bodyPr>
              <a:lstStyle/>
              <a:p>
                <a:pPr algn="ctr" defTabSz="422041"/>
                <a:r>
                  <a:rPr lang="en-US" sz="1200" b="1" dirty="0">
                    <a:solidFill>
                      <a:prstClr val="white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2560-2561</a:t>
                </a:r>
                <a:endParaRPr lang="en-US" sz="1200" dirty="0">
                  <a:solidFill>
                    <a:prstClr val="white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  <p:sp>
            <p:nvSpPr>
              <p:cNvPr id="131" name="Up Arrow 130"/>
              <p:cNvSpPr/>
              <p:nvPr/>
            </p:nvSpPr>
            <p:spPr>
              <a:xfrm rot="2929879">
                <a:off x="8431313" y="1647852"/>
                <a:ext cx="214442" cy="127669"/>
              </a:xfrm>
              <a:prstGeom prst="upArrow">
                <a:avLst/>
              </a:prstGeom>
              <a:ln>
                <a:solidFill>
                  <a:srgbClr val="39A05A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22041"/>
                <a:endParaRPr lang="en-US" sz="1800">
                  <a:solidFill>
                    <a:prstClr val="white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</p:grpSp>
      </p:grpSp>
      <p:sp>
        <p:nvSpPr>
          <p:cNvPr id="133" name="TextBox 132">
            <a:extLst>
              <a:ext uri="{FF2B5EF4-FFF2-40B4-BE49-F238E27FC236}">
                <a16:creationId xmlns="" xmlns:a16="http://schemas.microsoft.com/office/drawing/2014/main" id="{318A6558-D031-4E32-8305-21D3E9635311}"/>
              </a:ext>
            </a:extLst>
          </p:cNvPr>
          <p:cNvSpPr txBox="1"/>
          <p:nvPr/>
        </p:nvSpPr>
        <p:spPr>
          <a:xfrm>
            <a:off x="1172" y="6106213"/>
            <a:ext cx="9144000" cy="491999"/>
          </a:xfrm>
          <a:prstGeom prst="rect">
            <a:avLst/>
          </a:prstGeom>
          <a:solidFill>
            <a:srgbClr val="C5E0B4"/>
          </a:solidFill>
        </p:spPr>
        <p:txBody>
          <a:bodyPr wrap="square" rtlCol="0" anchor="ctr">
            <a:noAutofit/>
          </a:bodyPr>
          <a:lstStyle/>
          <a:p>
            <a:pPr defTabSz="422041">
              <a:lnSpc>
                <a:spcPct val="80000"/>
              </a:lnSpc>
              <a:tabLst>
                <a:tab pos="2587934" algn="l"/>
              </a:tabLst>
            </a:pPr>
            <a:r>
              <a:rPr lang="th-TH" sz="1477" b="1" spc="-18" dirty="0">
                <a:solidFill>
                  <a:srgbClr val="39A05A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แผนยุทธศาสตร์พระพิรุณ: ยุทธศาสตร์ยกระดับการเกษตร 4.0</a:t>
            </a:r>
            <a:r>
              <a:rPr lang="th-TH" sz="1477" b="1" spc="-18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th-TH" sz="1477" b="1" spc="-18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1385" b="1" spc="-18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คณะกรรมการส่งเสริมตลาดเกษตรดิจิทัล กระทรวงเกษตรและสหกรณ์</a:t>
            </a:r>
            <a:endParaRPr lang="th-TH" sz="1385" spc="-18" dirty="0">
              <a:solidFill>
                <a:prstClr val="black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4669049" y="6164019"/>
            <a:ext cx="4421118" cy="392001"/>
          </a:xfrm>
          <a:prstGeom prst="rect">
            <a:avLst/>
          </a:prstGeom>
          <a:solidFill>
            <a:schemeClr val="bg1"/>
          </a:solidFill>
          <a:ln w="19050">
            <a:solidFill>
              <a:srgbClr val="299F45"/>
            </a:solidFill>
          </a:ln>
        </p:spPr>
        <p:txBody>
          <a:bodyPr wrap="square" lIns="16881" tIns="25322" rIns="16881" bIns="25322">
            <a:spAutoFit/>
          </a:bodyPr>
          <a:lstStyle/>
          <a:p>
            <a:pPr algn="ctr" defTabSz="422041"/>
            <a:r>
              <a:rPr lang="en-US" sz="2215" b="1" dirty="0">
                <a:solidFill>
                  <a:srgbClr val="39A05A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Conceptual Paper </a:t>
            </a:r>
            <a:r>
              <a:rPr lang="th-TH" sz="2215" b="1" dirty="0">
                <a:solidFill>
                  <a:srgbClr val="39A05A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ยุทธศาสตร์ยกระดับการเกษตร 4.0</a:t>
            </a:r>
            <a:endParaRPr lang="en-US" sz="2215" b="1" dirty="0">
              <a:solidFill>
                <a:srgbClr val="39A05A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36" name="Rectangle 117"/>
          <p:cNvSpPr/>
          <p:nvPr/>
        </p:nvSpPr>
        <p:spPr>
          <a:xfrm>
            <a:off x="836295" y="522237"/>
            <a:ext cx="1863573" cy="328137"/>
          </a:xfrm>
          <a:prstGeom prst="rect">
            <a:avLst/>
          </a:prstGeom>
          <a:noFill/>
        </p:spPr>
        <p:txBody>
          <a:bodyPr wrap="square" lIns="16881" tIns="25322" rIns="16881" bIns="25322">
            <a:spAutoFit/>
          </a:bodyPr>
          <a:lstStyle/>
          <a:p>
            <a:pPr algn="ctr" defTabSz="422041"/>
            <a:r>
              <a:rPr lang="th-TH" sz="1800" b="1" spc="-65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ผู้บริโภค</a:t>
            </a:r>
            <a:endParaRPr lang="en-US" sz="1800" b="1" spc="-65" dirty="0">
              <a:solidFill>
                <a:prstClr val="black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37" name="Rectangle 117"/>
          <p:cNvSpPr/>
          <p:nvPr/>
        </p:nvSpPr>
        <p:spPr>
          <a:xfrm>
            <a:off x="832896" y="3264230"/>
            <a:ext cx="1863573" cy="335191"/>
          </a:xfrm>
          <a:prstGeom prst="rect">
            <a:avLst/>
          </a:prstGeom>
          <a:noFill/>
        </p:spPr>
        <p:txBody>
          <a:bodyPr wrap="square" lIns="16881" tIns="25322" rIns="16881" bIns="25322">
            <a:spAutoFit/>
          </a:bodyPr>
          <a:lstStyle/>
          <a:p>
            <a:pPr algn="ctr" defTabSz="422041"/>
            <a:r>
              <a:rPr lang="th-TH" sz="1846" b="1" spc="-65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ระบบเศรษฐกิจของประเทศ</a:t>
            </a:r>
            <a:endParaRPr lang="en-US" sz="1846" b="1" spc="-65" dirty="0">
              <a:solidFill>
                <a:prstClr val="black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38" name="Rectangle 117"/>
          <p:cNvSpPr/>
          <p:nvPr/>
        </p:nvSpPr>
        <p:spPr>
          <a:xfrm rot="2657542">
            <a:off x="1862928" y="998744"/>
            <a:ext cx="1863573" cy="328137"/>
          </a:xfrm>
          <a:prstGeom prst="rect">
            <a:avLst/>
          </a:prstGeom>
          <a:noFill/>
        </p:spPr>
        <p:txBody>
          <a:bodyPr wrap="square" lIns="16881" tIns="25322" rIns="16881" bIns="25322">
            <a:spAutoFit/>
          </a:bodyPr>
          <a:lstStyle/>
          <a:p>
            <a:pPr algn="ctr" defTabSz="422041"/>
            <a:r>
              <a:rPr lang="th-TH" sz="1800" b="1" spc="-65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อุตสาหกรรม</a:t>
            </a:r>
            <a:endParaRPr lang="en-US" sz="1800" b="1" spc="-65" dirty="0">
              <a:solidFill>
                <a:prstClr val="black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39" name="Rectangle 117"/>
          <p:cNvSpPr/>
          <p:nvPr/>
        </p:nvSpPr>
        <p:spPr>
          <a:xfrm rot="19011138">
            <a:off x="-197708" y="1020518"/>
            <a:ext cx="1863573" cy="328137"/>
          </a:xfrm>
          <a:prstGeom prst="rect">
            <a:avLst/>
          </a:prstGeom>
          <a:noFill/>
        </p:spPr>
        <p:txBody>
          <a:bodyPr wrap="square" lIns="16881" tIns="25322" rIns="16881" bIns="25322">
            <a:spAutoFit/>
          </a:bodyPr>
          <a:lstStyle/>
          <a:p>
            <a:pPr algn="ctr" defTabSz="422041"/>
            <a:r>
              <a:rPr lang="th-TH" sz="1800" b="1" spc="-65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ผู้ประกอบการ</a:t>
            </a:r>
            <a:endParaRPr lang="en-US" sz="1800" b="1" spc="-65" dirty="0">
              <a:solidFill>
                <a:prstClr val="black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6239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 141"/>
          <p:cNvGrpSpPr/>
          <p:nvPr/>
        </p:nvGrpSpPr>
        <p:grpSpPr>
          <a:xfrm>
            <a:off x="5177885" y="2469673"/>
            <a:ext cx="1943608" cy="1557564"/>
            <a:chOff x="729451" y="-10629527"/>
            <a:chExt cx="4298871" cy="27484013"/>
          </a:xfrm>
        </p:grpSpPr>
        <p:sp>
          <p:nvSpPr>
            <p:cNvPr id="144" name="Cross 134"/>
            <p:cNvSpPr/>
            <p:nvPr/>
          </p:nvSpPr>
          <p:spPr>
            <a:xfrm>
              <a:off x="729451" y="-10629527"/>
              <a:ext cx="4298871" cy="27484013"/>
            </a:xfrm>
            <a:prstGeom prst="leftArrowCallout">
              <a:avLst>
                <a:gd name="adj1" fmla="val 15246"/>
                <a:gd name="adj2" fmla="val 25000"/>
                <a:gd name="adj3" fmla="val 21601"/>
                <a:gd name="adj4" fmla="val 18038"/>
              </a:avLst>
            </a:prstGeom>
            <a:solidFill>
              <a:schemeClr val="accent4"/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22041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2546466" y="410175"/>
              <a:ext cx="2327282" cy="56390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422041">
                <a:lnSpc>
                  <a:spcPct val="80000"/>
                </a:lnSpc>
              </a:pPr>
              <a:r>
                <a:rPr lang="th-TH" sz="1846" b="1" spc="-46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TH SarabunPSK" panose="020B0604020202020204" charset="-34"/>
                  <a:cs typeface="TH SarabunPSK" panose="020B0604020202020204" charset="-34"/>
                </a:rPr>
                <a:t>ตลาดกายภาพ</a:t>
              </a:r>
              <a:endParaRPr lang="en-US" sz="1846" dirty="0">
                <a:solidFill>
                  <a:srgbClr val="7030A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1818632" y="3089298"/>
            <a:ext cx="1978026" cy="319575"/>
            <a:chOff x="1511238" y="410167"/>
            <a:chExt cx="4374998" cy="5639070"/>
          </a:xfrm>
        </p:grpSpPr>
        <p:sp>
          <p:nvSpPr>
            <p:cNvPr id="135" name="Cross 134"/>
            <p:cNvSpPr/>
            <p:nvPr/>
          </p:nvSpPr>
          <p:spPr>
            <a:xfrm>
              <a:off x="1511238" y="1046810"/>
              <a:ext cx="4374998" cy="4382050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22041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2098411" y="410167"/>
              <a:ext cx="2327283" cy="5639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422041">
                <a:lnSpc>
                  <a:spcPct val="80000"/>
                </a:lnSpc>
              </a:pPr>
              <a:r>
                <a:rPr lang="th-TH" sz="1846" b="1" spc="-46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TH SarabunPSK" panose="020B0604020202020204" charset="-34"/>
                  <a:cs typeface="TH SarabunPSK" panose="020B0604020202020204" charset="-34"/>
                </a:rPr>
                <a:t>ตลาดกายภาพ</a:t>
              </a:r>
              <a:endParaRPr lang="en-US" sz="1846" dirty="0">
                <a:solidFill>
                  <a:srgbClr val="7030A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157" name="Up Arrow 156"/>
          <p:cNvSpPr/>
          <p:nvPr/>
        </p:nvSpPr>
        <p:spPr>
          <a:xfrm>
            <a:off x="1137534" y="3061709"/>
            <a:ext cx="490538" cy="689912"/>
          </a:xfrm>
          <a:prstGeom prst="upArrow">
            <a:avLst>
              <a:gd name="adj1" fmla="val 28516"/>
              <a:gd name="adj2" fmla="val 47851"/>
            </a:avLst>
          </a:prstGeom>
          <a:solidFill>
            <a:srgbClr val="92D050"/>
          </a:solidFill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22041"/>
            <a:endParaRPr lang="en-US" sz="2215" b="1" u="sng" dirty="0">
              <a:solidFill>
                <a:prstClr val="black"/>
              </a:solidFill>
              <a:latin typeface="TH SarabunPSK" panose="020B0604020202020204" charset="-34"/>
              <a:cs typeface="TH SarabunPSK" panose="020B0604020202020204" charset="-34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5965391" y="3998837"/>
            <a:ext cx="2693944" cy="1645788"/>
            <a:chOff x="6087603" y="4000605"/>
            <a:chExt cx="2918439" cy="1782937"/>
          </a:xfrm>
        </p:grpSpPr>
        <p:grpSp>
          <p:nvGrpSpPr>
            <p:cNvPr id="18" name="Group 17"/>
            <p:cNvGrpSpPr/>
            <p:nvPr/>
          </p:nvGrpSpPr>
          <p:grpSpPr>
            <a:xfrm>
              <a:off x="6197271" y="4000605"/>
              <a:ext cx="2702471" cy="1361249"/>
              <a:chOff x="9257367" y="3079674"/>
              <a:chExt cx="3352773" cy="1688810"/>
            </a:xfrm>
          </p:grpSpPr>
          <p:sp>
            <p:nvSpPr>
              <p:cNvPr id="155" name="Rounded Rectangle 154"/>
              <p:cNvSpPr/>
              <p:nvPr/>
            </p:nvSpPr>
            <p:spPr>
              <a:xfrm>
                <a:off x="9257367" y="3079674"/>
                <a:ext cx="3352773" cy="168881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22041"/>
                <a:endParaRPr lang="en-US" sz="1800">
                  <a:solidFill>
                    <a:prstClr val="white"/>
                  </a:solidFill>
                </a:endParaRPr>
              </a:p>
            </p:txBody>
          </p:sp>
          <p:pic>
            <p:nvPicPr>
              <p:cNvPr id="121" name="Picture 12" descr="Related image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3" t="35590" r="-3273" b="28000"/>
              <a:stretch/>
            </p:blipFill>
            <p:spPr bwMode="auto">
              <a:xfrm>
                <a:off x="10078797" y="3222697"/>
                <a:ext cx="1678278" cy="6110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8" name="Picture 2" descr="Image result for SME สมาพันธ์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EFF"/>
                  </a:clrFrom>
                  <a:clrTo>
                    <a:srgbClr val="FFFE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76681" y="3918964"/>
                <a:ext cx="1055283" cy="7914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9" name="Picture 10" descr="Image result for ประชารัฐ logo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43763" y="3875638"/>
                <a:ext cx="639736" cy="7504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0" name="Picture 2" descr="Related image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52261" y="4003939"/>
                <a:ext cx="1119656" cy="5924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1" name="Rectangle 160"/>
            <p:cNvSpPr/>
            <p:nvPr/>
          </p:nvSpPr>
          <p:spPr>
            <a:xfrm>
              <a:off x="6087603" y="5437336"/>
              <a:ext cx="2918439" cy="3462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422041">
                <a:lnSpc>
                  <a:spcPct val="80000"/>
                </a:lnSpc>
              </a:pPr>
              <a:r>
                <a:rPr lang="th-TH" sz="1846" b="1" spc="-46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TH SarabunPSK" panose="020B0604020202020204" charset="-34"/>
                  <a:cs typeface="TH SarabunPSK" panose="020B0604020202020204" charset="-34"/>
                </a:rPr>
                <a:t>โครงสร้างรองรับด้านลอจิสติกส์และขนส่ง</a:t>
              </a:r>
              <a:endParaRPr lang="en-US" sz="1846" dirty="0">
                <a:solidFill>
                  <a:srgbClr val="7030A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75966" y="339735"/>
            <a:ext cx="8989255" cy="5748059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22041"/>
            <a:endParaRPr lang="en-US" sz="1800" dirty="0">
              <a:solidFill>
                <a:prstClr val="white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3536009" y="372625"/>
            <a:ext cx="2103127" cy="487155"/>
          </a:xfrm>
          <a:prstGeom prst="rect">
            <a:avLst/>
          </a:prstGeom>
          <a:solidFill>
            <a:srgbClr val="299F45"/>
          </a:solidFill>
        </p:spPr>
        <p:txBody>
          <a:bodyPr wrap="square" lIns="16881" tIns="50644" rIns="16881" bIns="0" anchor="ctr">
            <a:spAutoFit/>
          </a:bodyPr>
          <a:lstStyle/>
          <a:p>
            <a:pPr algn="ctr" defTabSz="422041">
              <a:lnSpc>
                <a:spcPts val="1662"/>
              </a:lnSpc>
            </a:pPr>
            <a:r>
              <a:rPr lang="en-US" sz="2215" b="1" dirty="0">
                <a:solidFill>
                  <a:srgbClr val="C5E0B4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Agricultural Marketing</a:t>
            </a:r>
            <a:r>
              <a:rPr lang="th-TH" sz="2585" b="1" dirty="0">
                <a:solidFill>
                  <a:prstClr val="white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th-TH" sz="2585" b="1" dirty="0">
                <a:solidFill>
                  <a:prstClr val="white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2769" b="1" dirty="0" smtClean="0">
                <a:solidFill>
                  <a:prstClr val="white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New </a:t>
            </a:r>
            <a:r>
              <a:rPr lang="en-US" sz="2769" b="1" dirty="0">
                <a:solidFill>
                  <a:prstClr val="white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Ecosystem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9A8E11D6-FC9C-40C2-BB64-1E31BB67D457}"/>
              </a:ext>
            </a:extLst>
          </p:cNvPr>
          <p:cNvSpPr txBox="1"/>
          <p:nvPr/>
        </p:nvSpPr>
        <p:spPr>
          <a:xfrm>
            <a:off x="1172" y="6106213"/>
            <a:ext cx="9144000" cy="491999"/>
          </a:xfrm>
          <a:prstGeom prst="rect">
            <a:avLst/>
          </a:prstGeom>
          <a:solidFill>
            <a:srgbClr val="C5E0B4"/>
          </a:solidFill>
        </p:spPr>
        <p:txBody>
          <a:bodyPr wrap="square" rtlCol="0" anchor="ctr">
            <a:noAutofit/>
          </a:bodyPr>
          <a:lstStyle/>
          <a:p>
            <a:pPr defTabSz="422041">
              <a:lnSpc>
                <a:spcPct val="80000"/>
              </a:lnSpc>
              <a:tabLst>
                <a:tab pos="2587934" algn="l"/>
              </a:tabLst>
            </a:pPr>
            <a:r>
              <a:rPr lang="th-TH" sz="1477" b="1" spc="-18" dirty="0">
                <a:solidFill>
                  <a:srgbClr val="39A05A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แผนยุทธศาสตร์พระพิรุณ: ยุทธศาสตร์ยกระดับการเกษตร 4.0</a:t>
            </a:r>
            <a:r>
              <a:rPr lang="th-TH" sz="1477" b="1" spc="-18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th-TH" sz="1477" b="1" spc="-18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1385" b="1" spc="-18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คณะกรรมการส่งเสริมตลาดเกษตรดิจิทัล กระทรวงเกษตรและสหกรณ์</a:t>
            </a:r>
            <a:endParaRPr lang="th-TH" sz="1385" spc="-18" dirty="0">
              <a:solidFill>
                <a:prstClr val="black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859382" y="6164019"/>
            <a:ext cx="4230785" cy="392001"/>
          </a:xfrm>
          <a:prstGeom prst="rect">
            <a:avLst/>
          </a:prstGeom>
          <a:solidFill>
            <a:schemeClr val="bg1"/>
          </a:solidFill>
          <a:ln w="19050">
            <a:solidFill>
              <a:srgbClr val="299F45"/>
            </a:solidFill>
          </a:ln>
        </p:spPr>
        <p:txBody>
          <a:bodyPr wrap="square" lIns="16881" tIns="25322" rIns="16881" bIns="25322">
            <a:spAutoFit/>
          </a:bodyPr>
          <a:lstStyle/>
          <a:p>
            <a:pPr algn="ctr" defTabSz="422041"/>
            <a:r>
              <a:rPr lang="th-TH" sz="2215" b="1" dirty="0">
                <a:solidFill>
                  <a:srgbClr val="39A05A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แบบจำลองระบบนิเวศตลาดสินค้าเกษตร4.0</a:t>
            </a:r>
            <a:endParaRPr lang="en-US" sz="2215" b="1" dirty="0">
              <a:solidFill>
                <a:srgbClr val="39A05A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1024" name="Group 1023"/>
          <p:cNvGrpSpPr/>
          <p:nvPr/>
        </p:nvGrpSpPr>
        <p:grpSpPr>
          <a:xfrm>
            <a:off x="5942429" y="462560"/>
            <a:ext cx="2844242" cy="2667254"/>
            <a:chOff x="2647674" y="3857973"/>
            <a:chExt cx="3081262" cy="2889525"/>
          </a:xfrm>
        </p:grpSpPr>
        <p:sp>
          <p:nvSpPr>
            <p:cNvPr id="123" name="Rounded Rectangle 122"/>
            <p:cNvSpPr/>
            <p:nvPr/>
          </p:nvSpPr>
          <p:spPr>
            <a:xfrm>
              <a:off x="4561843" y="3857973"/>
              <a:ext cx="1167093" cy="224603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22041"/>
              <a:endParaRPr 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2647674" y="3935536"/>
              <a:ext cx="2107350" cy="2222954"/>
              <a:chOff x="3036665" y="212526"/>
              <a:chExt cx="3814336" cy="4023585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3036665" y="323159"/>
                <a:ext cx="3814336" cy="381433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39A05A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22041"/>
                <a:endParaRPr lang="en-US" sz="969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4704268" y="403813"/>
                <a:ext cx="467022" cy="342136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22041"/>
                <a:endParaRPr lang="en-US" sz="969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Pie 60"/>
              <p:cNvSpPr/>
              <p:nvPr/>
            </p:nvSpPr>
            <p:spPr>
              <a:xfrm rot="5400000">
                <a:off x="3164021" y="436523"/>
                <a:ext cx="3561819" cy="3561819"/>
              </a:xfrm>
              <a:prstGeom prst="pie">
                <a:avLst>
                  <a:gd name="adj1" fmla="val 2965271"/>
                  <a:gd name="adj2" fmla="val 7514612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22041"/>
                <a:endParaRPr lang="en-US" sz="738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  <p:sp>
            <p:nvSpPr>
              <p:cNvPr id="62" name="Pie 61"/>
              <p:cNvSpPr/>
              <p:nvPr/>
            </p:nvSpPr>
            <p:spPr>
              <a:xfrm rot="5400000" flipV="1">
                <a:off x="3197533" y="437114"/>
                <a:ext cx="3494795" cy="3561819"/>
              </a:xfrm>
              <a:prstGeom prst="pie">
                <a:avLst>
                  <a:gd name="adj1" fmla="val 2997671"/>
                  <a:gd name="adj2" fmla="val 7488368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22041"/>
                <a:endParaRPr lang="en-US" sz="738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 rot="5400000">
                <a:off x="3138469" y="1790722"/>
                <a:ext cx="1372468" cy="1048656"/>
                <a:chOff x="4250924" y="2391935"/>
                <a:chExt cx="1372468" cy="104865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833731" y="2804106"/>
                  <a:ext cx="219613" cy="219613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22041"/>
                  <a:endParaRPr lang="en-US" sz="969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826147" y="2391935"/>
                  <a:ext cx="219613" cy="219613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22041"/>
                  <a:endParaRPr lang="en-US" sz="969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5128005" y="2708907"/>
                  <a:ext cx="219613" cy="219613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22041"/>
                  <a:endParaRPr lang="en-US" sz="969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>
                  <a:off x="4543126" y="2709096"/>
                  <a:ext cx="219613" cy="219613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22041"/>
                  <a:endParaRPr lang="en-US" sz="969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831839" y="3220978"/>
                  <a:ext cx="219613" cy="21961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22041"/>
                  <a:endParaRPr lang="en-US" sz="969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5127476" y="3167830"/>
                  <a:ext cx="219613" cy="21961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22041"/>
                  <a:endParaRPr lang="en-US" sz="969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>
                  <a:off x="4549045" y="3162816"/>
                  <a:ext cx="219613" cy="21961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22041"/>
                  <a:endParaRPr lang="en-US" sz="969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5403779" y="3036959"/>
                  <a:ext cx="219613" cy="21961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22041"/>
                  <a:endParaRPr lang="en-US" sz="969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2" name="Oval 71"/>
                <p:cNvSpPr/>
                <p:nvPr/>
              </p:nvSpPr>
              <p:spPr>
                <a:xfrm>
                  <a:off x="4250924" y="3036960"/>
                  <a:ext cx="219613" cy="21961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22041"/>
                  <a:endParaRPr lang="en-US" sz="969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4" name="Group 73"/>
              <p:cNvGrpSpPr/>
              <p:nvPr/>
            </p:nvGrpSpPr>
            <p:grpSpPr>
              <a:xfrm rot="5400000">
                <a:off x="5656730" y="2233026"/>
                <a:ext cx="1317385" cy="221400"/>
                <a:chOff x="4308900" y="895965"/>
                <a:chExt cx="1317385" cy="221400"/>
              </a:xfrm>
            </p:grpSpPr>
            <p:sp>
              <p:nvSpPr>
                <p:cNvPr id="75" name="Oval 74"/>
                <p:cNvSpPr/>
                <p:nvPr/>
              </p:nvSpPr>
              <p:spPr>
                <a:xfrm>
                  <a:off x="4674281" y="897386"/>
                  <a:ext cx="219613" cy="219613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22041"/>
                  <a:endParaRPr lang="en-US" sz="969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" name="Oval 75"/>
                <p:cNvSpPr/>
                <p:nvPr/>
              </p:nvSpPr>
              <p:spPr>
                <a:xfrm>
                  <a:off x="5040476" y="897752"/>
                  <a:ext cx="219613" cy="219613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22041"/>
                  <a:endParaRPr lang="en-US" sz="969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4308900" y="895965"/>
                  <a:ext cx="219613" cy="219613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22041"/>
                  <a:endParaRPr lang="en-US" sz="969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8" name="Oval 77"/>
                <p:cNvSpPr/>
                <p:nvPr/>
              </p:nvSpPr>
              <p:spPr>
                <a:xfrm>
                  <a:off x="5406672" y="897735"/>
                  <a:ext cx="219613" cy="219613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22041"/>
                  <a:endParaRPr lang="en-US" sz="969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9" name="Group 78"/>
              <p:cNvGrpSpPr/>
              <p:nvPr/>
            </p:nvGrpSpPr>
            <p:grpSpPr>
              <a:xfrm rot="5400000">
                <a:off x="5468125" y="2218813"/>
                <a:ext cx="1034438" cy="223520"/>
                <a:chOff x="4378598" y="1198427"/>
                <a:chExt cx="1174855" cy="253861"/>
              </a:xfrm>
            </p:grpSpPr>
            <p:sp>
              <p:nvSpPr>
                <p:cNvPr id="80" name="Rectangle 79"/>
                <p:cNvSpPr/>
                <p:nvPr/>
              </p:nvSpPr>
              <p:spPr>
                <a:xfrm rot="5400000">
                  <a:off x="4839095" y="737930"/>
                  <a:ext cx="253861" cy="117485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22041"/>
                  <a:endParaRPr lang="en-US" sz="969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 rot="5400000">
                  <a:off x="4506954" y="1180466"/>
                  <a:ext cx="147206" cy="30204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22041"/>
                  <a:endParaRPr lang="en-US" sz="969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 rot="5400000">
                  <a:off x="4890279" y="1181351"/>
                  <a:ext cx="147206" cy="30204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22041"/>
                  <a:endParaRPr lang="en-US" sz="969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 rot="5400000">
                  <a:off x="5273606" y="1180467"/>
                  <a:ext cx="147206" cy="30204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22041"/>
                  <a:endParaRPr lang="en-US" sz="969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84" name="Up Arrow 83"/>
              <p:cNvSpPr/>
              <p:nvPr/>
            </p:nvSpPr>
            <p:spPr>
              <a:xfrm>
                <a:off x="4803687" y="2623213"/>
                <a:ext cx="317659" cy="1134604"/>
              </a:xfrm>
              <a:prstGeom prst="upArrow">
                <a:avLst/>
              </a:prstGeom>
              <a:solidFill>
                <a:srgbClr val="92D050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22041"/>
                <a:endParaRPr lang="en-US" sz="969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4218273" y="2931573"/>
                <a:ext cx="1420044" cy="7130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6881" tIns="25322" rIns="16881" bIns="25322">
                <a:spAutoFit/>
              </a:bodyPr>
              <a:lstStyle/>
              <a:p>
                <a:pPr algn="ctr" defTabSz="422041"/>
                <a:r>
                  <a:rPr lang="en-US" sz="923" b="1" spc="-46" dirty="0">
                    <a:solidFill>
                      <a:srgbClr val="4472C4">
                        <a:lumMod val="50000"/>
                      </a:srgbClr>
                    </a:solidFill>
                    <a:latin typeface="Segoe Script" panose="030B0504020000000003" pitchFamily="66" charset="0"/>
                    <a:cs typeface="TH SarabunPSK" panose="020B0500040200020003" pitchFamily="34" charset="-34"/>
                  </a:rPr>
                  <a:t>e-Matching</a:t>
                </a:r>
                <a:r>
                  <a:rPr lang="th-TH" sz="923" b="1" spc="-46" dirty="0">
                    <a:solidFill>
                      <a:srgbClr val="4472C4">
                        <a:lumMod val="50000"/>
                      </a:srgbClr>
                    </a:solidFill>
                    <a:latin typeface="Segoe Script" panose="030B0504020000000003" pitchFamily="66" charset="0"/>
                    <a:cs typeface="TH SarabunPSK" panose="020B0500040200020003" pitchFamily="34" charset="-34"/>
                  </a:rPr>
                  <a:t/>
                </a:r>
                <a:br>
                  <a:rPr lang="th-TH" sz="923" b="1" spc="-46" dirty="0">
                    <a:solidFill>
                      <a:srgbClr val="4472C4">
                        <a:lumMod val="50000"/>
                      </a:srgbClr>
                    </a:solidFill>
                    <a:latin typeface="Segoe Script" panose="030B0504020000000003" pitchFamily="66" charset="0"/>
                    <a:cs typeface="TH SarabunPSK" panose="020B0500040200020003" pitchFamily="34" charset="-34"/>
                  </a:rPr>
                </a:br>
                <a:r>
                  <a:rPr lang="en-US" sz="1108" b="1" spc="-46" dirty="0">
                    <a:solidFill>
                      <a:srgbClr val="4472C4">
                        <a:lumMod val="50000"/>
                      </a:srgbClr>
                    </a:solidFill>
                    <a:latin typeface="TH SarabunPSK" panose="020B0604020202020204" charset="-34"/>
                    <a:cs typeface="TH SarabunPSK" panose="020B0604020202020204" charset="-34"/>
                  </a:rPr>
                  <a:t>Physical Market</a:t>
                </a:r>
                <a:endParaRPr lang="en-US" sz="1108" b="1" spc="-46" dirty="0">
                  <a:solidFill>
                    <a:srgbClr val="339348"/>
                  </a:solidFill>
                  <a:latin typeface="TH SarabunPSK" panose="020B0604020202020204" charset="-34"/>
                  <a:cs typeface="TH SarabunPSK" panose="020B0604020202020204" charset="-34"/>
                </a:endParaRP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4098512" y="1454708"/>
                <a:ext cx="1707459" cy="534799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4"/>
                </a:solidFill>
              </a:ln>
            </p:spPr>
            <p:txBody>
              <a:bodyPr wrap="square" lIns="16881" tIns="25322" rIns="16881" bIns="25322" anchor="b">
                <a:spAutoFit/>
              </a:bodyPr>
              <a:lstStyle/>
              <a:p>
                <a:pPr algn="ctr" defTabSz="422041">
                  <a:lnSpc>
                    <a:spcPct val="60000"/>
                  </a:lnSpc>
                </a:pPr>
                <a:r>
                  <a:rPr lang="th-TH" sz="1292" b="1" spc="-46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ระบบ </a:t>
                </a:r>
                <a:r>
                  <a:rPr lang="en-US" sz="1292" b="1" spc="-46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Matching</a:t>
                </a:r>
                <a:br>
                  <a:rPr lang="en-US" sz="1292" b="1" spc="-46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</a:br>
                <a:r>
                  <a:rPr lang="en-US" sz="1108" b="1" spc="-46" dirty="0">
                    <a:solidFill>
                      <a:srgbClr val="ED7D31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Demand</a:t>
                </a:r>
                <a:r>
                  <a:rPr lang="en-US" sz="1108" b="1" spc="-46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 &amp; </a:t>
                </a:r>
                <a:r>
                  <a:rPr lang="en-US" sz="1108" b="1" spc="-46" dirty="0">
                    <a:solidFill>
                      <a:srgbClr val="00B050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Supply</a:t>
                </a:r>
              </a:p>
            </p:txBody>
          </p:sp>
          <p:grpSp>
            <p:nvGrpSpPr>
              <p:cNvPr id="90" name="Group 89"/>
              <p:cNvGrpSpPr/>
              <p:nvPr/>
            </p:nvGrpSpPr>
            <p:grpSpPr>
              <a:xfrm>
                <a:off x="4133021" y="212526"/>
                <a:ext cx="1631638" cy="1050077"/>
                <a:chOff x="3268676" y="1935837"/>
                <a:chExt cx="1193544" cy="768132"/>
              </a:xfrm>
            </p:grpSpPr>
            <p:sp>
              <p:nvSpPr>
                <p:cNvPr id="91" name="Rectangle 90"/>
                <p:cNvSpPr/>
                <p:nvPr/>
              </p:nvSpPr>
              <p:spPr>
                <a:xfrm>
                  <a:off x="3283387" y="1935837"/>
                  <a:ext cx="1178833" cy="768132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22041"/>
                  <a:endParaRPr lang="en-US" sz="969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92" name="Group 91"/>
                <p:cNvGrpSpPr/>
                <p:nvPr/>
              </p:nvGrpSpPr>
              <p:grpSpPr>
                <a:xfrm>
                  <a:off x="3268676" y="2001122"/>
                  <a:ext cx="1166533" cy="655029"/>
                  <a:chOff x="3231146" y="2020890"/>
                  <a:chExt cx="1166533" cy="655029"/>
                </a:xfrm>
              </p:grpSpPr>
              <p:grpSp>
                <p:nvGrpSpPr>
                  <p:cNvPr id="93" name="Group 92"/>
                  <p:cNvGrpSpPr/>
                  <p:nvPr/>
                </p:nvGrpSpPr>
                <p:grpSpPr>
                  <a:xfrm>
                    <a:off x="3231146" y="2020890"/>
                    <a:ext cx="522580" cy="655029"/>
                    <a:chOff x="3231146" y="2020890"/>
                    <a:chExt cx="522580" cy="655029"/>
                  </a:xfrm>
                </p:grpSpPr>
                <p:sp>
                  <p:nvSpPr>
                    <p:cNvPr id="95" name="Rectangle 94"/>
                    <p:cNvSpPr/>
                    <p:nvPr/>
                  </p:nvSpPr>
                  <p:spPr>
                    <a:xfrm>
                      <a:off x="3323114" y="2020890"/>
                      <a:ext cx="381586" cy="287277"/>
                    </a:xfrm>
                    <a:prstGeom prst="rect">
                      <a:avLst/>
                    </a:prstGeom>
                    <a:solidFill>
                      <a:schemeClr val="accent6">
                        <a:lumMod val="20000"/>
                        <a:lumOff val="80000"/>
                      </a:schemeClr>
                    </a:solidFill>
                    <a:ln w="28575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a:ln>
                  </p:spPr>
                  <p:txBody>
                    <a:bodyPr wrap="square" lIns="16881" tIns="25322" rIns="16881" bIns="25322">
                      <a:spAutoFit/>
                    </a:bodyPr>
                    <a:lstStyle/>
                    <a:p>
                      <a:pPr algn="ctr" defTabSz="422041"/>
                      <a:r>
                        <a:rPr lang="en-US" sz="969" b="1" dirty="0">
                          <a:solidFill>
                            <a:prstClr val="black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A18</a:t>
                      </a:r>
                    </a:p>
                  </p:txBody>
                </p:sp>
                <p:sp>
                  <p:nvSpPr>
                    <p:cNvPr id="96" name="Rectangle 95"/>
                    <p:cNvSpPr/>
                    <p:nvPr/>
                  </p:nvSpPr>
                  <p:spPr>
                    <a:xfrm>
                      <a:off x="3321007" y="2388642"/>
                      <a:ext cx="381586" cy="287277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 w="28575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ln>
                  </p:spPr>
                  <p:txBody>
                    <a:bodyPr wrap="square" lIns="16881" tIns="25322" rIns="16881" bIns="25322">
                      <a:spAutoFit/>
                    </a:bodyPr>
                    <a:lstStyle/>
                    <a:p>
                      <a:pPr algn="ctr" defTabSz="422041"/>
                      <a:r>
                        <a:rPr lang="en-US" sz="969" b="1" dirty="0">
                          <a:solidFill>
                            <a:prstClr val="black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C21</a:t>
                      </a:r>
                    </a:p>
                  </p:txBody>
                </p:sp>
                <p:pic>
                  <p:nvPicPr>
                    <p:cNvPr id="97" name="Picture 8" descr="Image result for handshake vector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 cstate="print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duotone>
                        <a:schemeClr val="accent6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231146" y="2082049"/>
                      <a:ext cx="522580" cy="548928"/>
                    </a:xfrm>
                    <a:prstGeom prst="rect">
                      <a:avLst/>
                    </a:prstGeom>
                    <a:noFill/>
                    <a:ln w="28575"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94" name="Picture 6" descr="Bar Chart 7 icons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784431" y="2023058"/>
                    <a:ext cx="613248" cy="613248"/>
                  </a:xfrm>
                  <a:prstGeom prst="rect">
                    <a:avLst/>
                  </a:prstGeom>
                  <a:noFill/>
                  <a:ln w="28575"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sp>
            <p:nvSpPr>
              <p:cNvPr id="98" name="Oval 97"/>
              <p:cNvSpPr/>
              <p:nvPr/>
            </p:nvSpPr>
            <p:spPr>
              <a:xfrm>
                <a:off x="3656291" y="3217239"/>
                <a:ext cx="189884" cy="189884"/>
              </a:xfrm>
              <a:prstGeom prst="ellipse">
                <a:avLst/>
              </a:prstGeom>
              <a:solidFill>
                <a:srgbClr val="C0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22041"/>
                <a:endParaRPr lang="en-US" sz="969">
                  <a:solidFill>
                    <a:prstClr val="white"/>
                  </a:solidFill>
                </a:endParaRP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3801159" y="3079905"/>
                <a:ext cx="96999" cy="96999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22041"/>
                <a:endParaRPr lang="en-US" sz="969">
                  <a:solidFill>
                    <a:prstClr val="white"/>
                  </a:solidFill>
                </a:endParaRPr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3717245" y="3734224"/>
                <a:ext cx="2487477" cy="50188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22041"/>
                <a:endParaRPr lang="en-US" sz="969">
                  <a:solidFill>
                    <a:prstClr val="white"/>
                  </a:solidFill>
                </a:endParaRP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3680914" y="3740951"/>
                <a:ext cx="2558696" cy="4901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6881" tIns="25322" rIns="16881" bIns="25322">
                <a:spAutoFit/>
              </a:bodyPr>
              <a:lstStyle/>
              <a:p>
                <a:pPr algn="ctr" defTabSz="422041"/>
                <a:r>
                  <a:rPr lang="th-TH" sz="1292" b="1" spc="-46" dirty="0">
                    <a:solidFill>
                      <a:srgbClr val="299F45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ห้องตัวอย่าง</a:t>
                </a:r>
                <a:r>
                  <a:rPr lang="en-US" sz="1292" b="1" spc="-46" dirty="0">
                    <a:solidFill>
                      <a:srgbClr val="299F45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-</a:t>
                </a:r>
                <a:r>
                  <a:rPr lang="th-TH" sz="1292" b="1" spc="-46" dirty="0">
                    <a:solidFill>
                      <a:srgbClr val="299F45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ขนถ่ายสินค้า</a:t>
                </a:r>
                <a:endParaRPr lang="en-US" sz="1292" b="1" spc="-46" dirty="0">
                  <a:solidFill>
                    <a:srgbClr val="299F45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>
              <a:xfrm rot="5400000">
                <a:off x="5517800" y="2022766"/>
                <a:ext cx="219613" cy="21961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22041"/>
                <a:endParaRPr lang="en-US" sz="969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 rot="5400000">
                <a:off x="5506374" y="2389178"/>
                <a:ext cx="219613" cy="219613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22041"/>
                <a:endParaRPr lang="en-US" sz="969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Up Arrow 106"/>
              <p:cNvSpPr/>
              <p:nvPr/>
            </p:nvSpPr>
            <p:spPr>
              <a:xfrm rot="5400000">
                <a:off x="4829396" y="1792775"/>
                <a:ext cx="244270" cy="989031"/>
              </a:xfrm>
              <a:prstGeom prst="upArrow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22041"/>
                <a:endParaRPr lang="en-US" sz="969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4803245" y="4601780"/>
              <a:ext cx="838121" cy="866986"/>
              <a:chOff x="1573587" y="4611585"/>
              <a:chExt cx="1131687" cy="1170662"/>
            </a:xfrm>
          </p:grpSpPr>
          <p:pic>
            <p:nvPicPr>
              <p:cNvPr id="112" name="Picture 4" descr="Image result for ธกส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79836" y="4611585"/>
                <a:ext cx="630790" cy="630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3" name="Picture 2" descr="à¸à¸¥à¸à¸²à¸£à¸à¹à¸à¸«à¸²à¸£à¸¹à¸à¸ à¸²à¸à¸ªà¸³à¸«à¸£à¸±à¸ à¸­à¸à¸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73587" y="5390271"/>
                <a:ext cx="1131687" cy="3919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3" name="Rectangle 52"/>
            <p:cNvSpPr/>
            <p:nvPr/>
          </p:nvSpPr>
          <p:spPr>
            <a:xfrm>
              <a:off x="3413954" y="6155114"/>
              <a:ext cx="2135469" cy="5923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422041">
                <a:lnSpc>
                  <a:spcPct val="80000"/>
                </a:lnSpc>
              </a:pPr>
              <a:r>
                <a:rPr lang="th-TH" sz="1846" b="1" spc="-46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TH SarabunPSK" panose="020B0604020202020204" charset="-34"/>
                  <a:cs typeface="TH SarabunPSK" panose="020B0604020202020204" charset="-34"/>
                </a:rPr>
                <a:t>ตลาดค้าส่ง</a:t>
              </a:r>
              <a:r>
                <a:rPr lang="en-US" sz="1846" b="1" spc="-46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TH SarabunPSK" panose="020B0604020202020204" charset="-34"/>
                  <a:cs typeface="TH SarabunPSK" panose="020B0604020202020204" charset="-34"/>
                </a:rPr>
                <a:t/>
              </a:r>
              <a:br>
                <a:rPr lang="en-US" sz="1846" b="1" spc="-46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TH SarabunPSK" panose="020B0604020202020204" charset="-34"/>
                  <a:cs typeface="TH SarabunPSK" panose="020B0604020202020204" charset="-34"/>
                </a:rPr>
              </a:br>
              <a:r>
                <a:rPr lang="th-TH" sz="1846" b="1" spc="-46" dirty="0">
                  <a:solidFill>
                    <a:srgbClr val="7030A0"/>
                  </a:solidFill>
                  <a:latin typeface="TH SarabunPSK" panose="020B0604020202020204" charset="-34"/>
                  <a:cs typeface="TH SarabunPSK" panose="020B0604020202020204" charset="-34"/>
                </a:rPr>
                <a:t>ล้งนวัตกรรมจับคู่</a:t>
              </a:r>
              <a:endParaRPr lang="en-US" sz="1846" dirty="0">
                <a:solidFill>
                  <a:srgbClr val="7030A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027" name="Group 1026"/>
          <p:cNvGrpSpPr/>
          <p:nvPr/>
        </p:nvGrpSpPr>
        <p:grpSpPr>
          <a:xfrm>
            <a:off x="39263" y="425508"/>
            <a:ext cx="3188162" cy="2888808"/>
            <a:chOff x="2270331" y="2103"/>
            <a:chExt cx="3453842" cy="3129542"/>
          </a:xfrm>
        </p:grpSpPr>
        <p:grpSp>
          <p:nvGrpSpPr>
            <p:cNvPr id="126" name="Group 125"/>
            <p:cNvGrpSpPr/>
            <p:nvPr/>
          </p:nvGrpSpPr>
          <p:grpSpPr>
            <a:xfrm>
              <a:off x="2522542" y="2103"/>
              <a:ext cx="3201631" cy="3129542"/>
              <a:chOff x="2522542" y="2103"/>
              <a:chExt cx="3201631" cy="3129542"/>
            </a:xfrm>
          </p:grpSpPr>
          <p:sp>
            <p:nvSpPr>
              <p:cNvPr id="122" name="Rounded Rectangle 121"/>
              <p:cNvSpPr/>
              <p:nvPr/>
            </p:nvSpPr>
            <p:spPr>
              <a:xfrm>
                <a:off x="4557080" y="2103"/>
                <a:ext cx="1167093" cy="2534985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22041"/>
                <a:endParaRPr 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" name="Group 4"/>
              <p:cNvGrpSpPr/>
              <p:nvPr/>
            </p:nvGrpSpPr>
            <p:grpSpPr>
              <a:xfrm>
                <a:off x="2522542" y="97975"/>
                <a:ext cx="2412456" cy="3033670"/>
                <a:chOff x="3038708" y="118171"/>
                <a:chExt cx="2412456" cy="3033670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3102759" y="341026"/>
                  <a:ext cx="2218430" cy="2218431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70AD47">
                      <a:alpha val="65098"/>
                    </a:srgb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22041"/>
                  <a:endParaRPr lang="en-US" sz="1800">
                    <a:solidFill>
                      <a:prstClr val="white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endParaRPr>
                </a:p>
              </p:txBody>
            </p:sp>
            <p:grpSp>
              <p:nvGrpSpPr>
                <p:cNvPr id="3" name="Group 2"/>
                <p:cNvGrpSpPr/>
                <p:nvPr/>
              </p:nvGrpSpPr>
              <p:grpSpPr>
                <a:xfrm>
                  <a:off x="3038708" y="118171"/>
                  <a:ext cx="2412456" cy="1895221"/>
                  <a:chOff x="3038708" y="418620"/>
                  <a:chExt cx="2412456" cy="1895221"/>
                </a:xfrm>
              </p:grpSpPr>
              <p:grpSp>
                <p:nvGrpSpPr>
                  <p:cNvPr id="35" name="Group 34"/>
                  <p:cNvGrpSpPr/>
                  <p:nvPr/>
                </p:nvGrpSpPr>
                <p:grpSpPr>
                  <a:xfrm>
                    <a:off x="3570026" y="1400962"/>
                    <a:ext cx="1324033" cy="912879"/>
                    <a:chOff x="3926161" y="789101"/>
                    <a:chExt cx="1324033" cy="912879"/>
                  </a:xfrm>
                  <a:solidFill>
                    <a:schemeClr val="accent6">
                      <a:lumMod val="40000"/>
                      <a:lumOff val="60000"/>
                    </a:schemeClr>
                  </a:solidFill>
                </p:grpSpPr>
                <p:grpSp>
                  <p:nvGrpSpPr>
                    <p:cNvPr id="46" name="Group 45"/>
                    <p:cNvGrpSpPr/>
                    <p:nvPr/>
                  </p:nvGrpSpPr>
                  <p:grpSpPr>
                    <a:xfrm>
                      <a:off x="3926161" y="789101"/>
                      <a:ext cx="1324033" cy="912879"/>
                      <a:chOff x="528788" y="5555545"/>
                      <a:chExt cx="1517612" cy="742048"/>
                    </a:xfrm>
                    <a:grpFill/>
                  </p:grpSpPr>
                  <p:sp>
                    <p:nvSpPr>
                      <p:cNvPr id="48" name="Rounded Rectangle 47"/>
                      <p:cNvSpPr/>
                      <p:nvPr/>
                    </p:nvSpPr>
                    <p:spPr>
                      <a:xfrm>
                        <a:off x="688678" y="5555545"/>
                        <a:ext cx="1200972" cy="661167"/>
                      </a:xfrm>
                      <a:prstGeom prst="roundRect">
                        <a:avLst/>
                      </a:prstGeom>
                      <a:grpFill/>
                      <a:ln w="19050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422041"/>
                        <a:endParaRPr lang="en-US" sz="180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49" name="Rectangle 48"/>
                      <p:cNvSpPr/>
                      <p:nvPr/>
                    </p:nvSpPr>
                    <p:spPr>
                      <a:xfrm>
                        <a:off x="528788" y="5866092"/>
                        <a:ext cx="1517612" cy="43150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 defTabSz="422041">
                          <a:lnSpc>
                            <a:spcPct val="70000"/>
                          </a:lnSpc>
                        </a:pPr>
                        <a:endParaRPr lang="th-TH" sz="1846" b="1" spc="-46" dirty="0">
                          <a:solidFill>
                            <a:srgbClr val="318B45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endParaRPr>
                      </a:p>
                      <a:p>
                        <a:pPr algn="ctr" defTabSz="422041">
                          <a:lnSpc>
                            <a:spcPct val="70000"/>
                          </a:lnSpc>
                        </a:pPr>
                        <a:r>
                          <a:rPr lang="en-US" sz="1846" b="1" spc="-46" dirty="0">
                            <a:solidFill>
                              <a:srgbClr val="318B45"/>
                            </a:solidFill>
                            <a:latin typeface="TH SarabunPSK" panose="020B0500040200020003" pitchFamily="34" charset="-34"/>
                            <a:cs typeface="TH SarabunPSK" panose="020B0500040200020003" pitchFamily="34" charset="-34"/>
                          </a:rPr>
                          <a:t>NETWORK</a:t>
                        </a:r>
                      </a:p>
                    </p:txBody>
                  </p:sp>
                </p:grpSp>
                <p:pic>
                  <p:nvPicPr>
                    <p:cNvPr id="47" name="Picture 46"/>
                    <p:cNvPicPr>
                      <a:picLocks noChangeAspect="1"/>
                    </p:cNvPicPr>
                    <p:nvPr/>
                  </p:nvPicPr>
                  <p:blipFill rotWithShape="1">
                    <a:blip r:embed="rId1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2694" b="26448"/>
                    <a:stretch/>
                  </p:blipFill>
                  <p:spPr>
                    <a:xfrm>
                      <a:off x="4142522" y="837716"/>
                      <a:ext cx="928895" cy="600094"/>
                    </a:xfrm>
                    <a:prstGeom prst="rect">
                      <a:avLst/>
                    </a:prstGeom>
                    <a:grpFill/>
                  </p:spPr>
                </p:pic>
              </p:grpSp>
              <p:grpSp>
                <p:nvGrpSpPr>
                  <p:cNvPr id="36" name="Group 35"/>
                  <p:cNvGrpSpPr/>
                  <p:nvPr/>
                </p:nvGrpSpPr>
                <p:grpSpPr>
                  <a:xfrm>
                    <a:off x="4575522" y="603513"/>
                    <a:ext cx="875642" cy="803057"/>
                    <a:chOff x="4772290" y="-761304"/>
                    <a:chExt cx="875642" cy="803057"/>
                  </a:xfrm>
                </p:grpSpPr>
                <p:pic>
                  <p:nvPicPr>
                    <p:cNvPr id="44" name="Picture 43"/>
                    <p:cNvPicPr>
                      <a:picLocks noChangeAspect="1"/>
                    </p:cNvPicPr>
                    <p:nvPr/>
                  </p:nvPicPr>
                  <p:blipFill>
                    <a:blip r:embed="rId11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929202" y="-761304"/>
                      <a:ext cx="583857" cy="583857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45" name="Rectangle 44"/>
                    <p:cNvSpPr/>
                    <p:nvPr/>
                  </p:nvSpPr>
                  <p:spPr>
                    <a:xfrm>
                      <a:off x="4772290" y="-304523"/>
                      <a:ext cx="875642" cy="346276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 defTabSz="422041"/>
                      <a:r>
                        <a:rPr lang="en-US" sz="1477" b="1" dirty="0" err="1">
                          <a:solidFill>
                            <a:srgbClr val="339348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QR</a:t>
                      </a:r>
                      <a:r>
                        <a:rPr lang="en-US" sz="1477" dirty="0" err="1">
                          <a:solidFill>
                            <a:prstClr val="black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Trace</a:t>
                      </a:r>
                      <a:endParaRPr lang="en-US" sz="1477" dirty="0">
                        <a:solidFill>
                          <a:prstClr val="black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p:txBody>
                </p:sp>
              </p:grpSp>
              <p:pic>
                <p:nvPicPr>
                  <p:cNvPr id="39" name="Picture 18" descr="Image result for organic thailand logo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16638"/>
                  <a:stretch/>
                </p:blipFill>
                <p:spPr bwMode="auto">
                  <a:xfrm>
                    <a:off x="3038708" y="629875"/>
                    <a:ext cx="805613" cy="67157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0" name="Picture 49">
                    <a:extLst>
                      <a:ext uri="{FF2B5EF4-FFF2-40B4-BE49-F238E27FC236}">
                        <a16:creationId xmlns:a16="http://schemas.microsoft.com/office/drawing/2014/main" xmlns="" id="{8F94A24B-6FEA-44FF-AA1D-3BDE12F2B3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41931" y="418620"/>
                    <a:ext cx="855246" cy="85524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" name="Rectangle 3"/>
                <p:cNvSpPr/>
                <p:nvPr/>
              </p:nvSpPr>
              <p:spPr>
                <a:xfrm>
                  <a:off x="3214510" y="2559457"/>
                  <a:ext cx="1998504" cy="59238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defTabSz="422041">
                    <a:lnSpc>
                      <a:spcPct val="80000"/>
                    </a:lnSpc>
                  </a:pPr>
                  <a:r>
                    <a:rPr lang="th-TH" sz="1846" b="1" spc="-46" dirty="0"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latin typeface="TH SarabunPSK" panose="020B0604020202020204" charset="-34"/>
                      <a:cs typeface="TH SarabunPSK" panose="020B0604020202020204" charset="-34"/>
                    </a:rPr>
                    <a:t>ตลาดค้าปลีก </a:t>
                  </a:r>
                  <a:r>
                    <a:rPr lang="en-US" sz="1846" b="1" spc="-46" dirty="0">
                      <a:solidFill>
                        <a:srgbClr val="7030A0"/>
                      </a:solidFill>
                      <a:latin typeface="TH SarabunPSK" panose="020B0604020202020204" charset="-34"/>
                      <a:cs typeface="TH SarabunPSK" panose="020B0604020202020204" charset="-34"/>
                    </a:rPr>
                    <a:t>Free Franchise</a:t>
                  </a:r>
                  <a:endParaRPr lang="en-US" sz="1846" dirty="0">
                    <a:solidFill>
                      <a:srgbClr val="7030A0"/>
                    </a:solidFill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15" name="Group 114"/>
              <p:cNvGrpSpPr/>
              <p:nvPr/>
            </p:nvGrpSpPr>
            <p:grpSpPr>
              <a:xfrm>
                <a:off x="4818006" y="678527"/>
                <a:ext cx="859142" cy="1410889"/>
                <a:chOff x="5936250" y="1310446"/>
                <a:chExt cx="859142" cy="1410889"/>
              </a:xfrm>
            </p:grpSpPr>
            <p:pic>
              <p:nvPicPr>
                <p:cNvPr id="110" name="Picture 2" descr="Related image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36250" y="2273725"/>
                  <a:ext cx="845875" cy="4476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7" name="Picture 4" descr="Image result for ธกส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64254" y="1310446"/>
                  <a:ext cx="467160" cy="4671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8" name="Picture 2" descr="à¸à¸¥à¸à¸²à¸£à¸à¹à¸à¸«à¸²à¸£à¸¹à¸à¸ à¸²à¸à¸ªà¸³à¸«à¸£à¸±à¸ à¸­à¸à¸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57271" y="1913776"/>
                  <a:ext cx="838121" cy="29029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132" name="Picture 12" descr="Image result for สินค้า GI"/>
            <p:cNvPicPr>
              <a:picLocks noChangeAspect="1" noChangeArrowheads="1"/>
            </p:cNvPicPr>
            <p:nvPr/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0331" y="1083017"/>
              <a:ext cx="703977" cy="676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" name="Picture 16" descr="Image result for OTOP logo"/>
            <p:cNvPicPr>
              <a:picLocks noChangeAspect="1" noChangeArrowheads="1"/>
            </p:cNvPicPr>
            <p:nvPr/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6711" y="1977694"/>
              <a:ext cx="470640" cy="437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4" name="Picture 20" descr="Image result for PGS สินค้า โลโก้"/>
            <p:cNvPicPr>
              <a:picLocks noChangeAspect="1" noChangeArrowheads="1"/>
            </p:cNvPicPr>
            <p:nvPr/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9893" y="1797647"/>
              <a:ext cx="566456" cy="431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/>
          <p:cNvGrpSpPr/>
          <p:nvPr/>
        </p:nvGrpSpPr>
        <p:grpSpPr>
          <a:xfrm>
            <a:off x="3592570" y="4590992"/>
            <a:ext cx="2155448" cy="1475418"/>
            <a:chOff x="5711039" y="4370303"/>
            <a:chExt cx="2335069" cy="1598370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xmlns="" id="{063F48F4-7420-4513-9AA6-E67209E55974}"/>
                </a:ext>
              </a:extLst>
            </p:cNvPr>
            <p:cNvSpPr/>
            <p:nvPr/>
          </p:nvSpPr>
          <p:spPr>
            <a:xfrm>
              <a:off x="5711039" y="4598202"/>
              <a:ext cx="1397496" cy="130603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22041">
                <a:lnSpc>
                  <a:spcPct val="70000"/>
                </a:lnSpc>
              </a:pPr>
              <a:r>
                <a:rPr lang="en-US" sz="1846" b="1" spc="-46" dirty="0">
                  <a:solidFill>
                    <a:srgbClr val="ED7D31"/>
                  </a:solidFill>
                  <a:latin typeface="Segoe Script" panose="030B0504020000000003" pitchFamily="66" charset="0"/>
                  <a:cs typeface="TH SarabunPSK" panose="020B0500040200020003" pitchFamily="34" charset="-34"/>
                </a:rPr>
                <a:t>Hello Trade</a:t>
              </a:r>
              <a:r>
                <a:rPr lang="en-US" sz="1800" b="1" spc="-46" dirty="0">
                  <a:solidFill>
                    <a:srgbClr val="ED7D31"/>
                  </a:solidFill>
                  <a:latin typeface="Segoe Script" panose="030B0504020000000003" pitchFamily="66" charset="0"/>
                  <a:cs typeface="TH SarabunPSK" panose="020B0500040200020003" pitchFamily="34" charset="-34"/>
                </a:rPr>
                <a:t/>
              </a:r>
              <a:br>
                <a:rPr lang="en-US" sz="1800" b="1" spc="-46" dirty="0">
                  <a:solidFill>
                    <a:srgbClr val="ED7D31"/>
                  </a:solidFill>
                  <a:latin typeface="Segoe Script" panose="030B0504020000000003" pitchFamily="66" charset="0"/>
                  <a:cs typeface="TH SarabunPSK" panose="020B0500040200020003" pitchFamily="34" charset="-34"/>
                </a:rPr>
              </a:br>
              <a:r>
                <a:rPr lang="th-TH" sz="1800" b="1" spc="-46" dirty="0">
                  <a:solidFill>
                    <a:prstClr val="black"/>
                  </a:solidFill>
                  <a:latin typeface="TH SarabunPSK" panose="020B0604020202020204" charset="-34"/>
                  <a:cs typeface="TH SarabunPSK" panose="020B0604020202020204" charset="-34"/>
                </a:rPr>
                <a:t>มือถือ </a:t>
              </a:r>
              <a:r>
                <a:rPr lang="en-US" sz="1800" b="1" spc="-46" dirty="0">
                  <a:solidFill>
                    <a:prstClr val="black"/>
                  </a:solidFill>
                  <a:latin typeface="TH SarabunPSK" panose="020B0604020202020204" charset="-34"/>
                  <a:cs typeface="TH SarabunPSK" panose="020B0604020202020204" charset="-34"/>
                </a:rPr>
                <a:t>4G</a:t>
              </a:r>
              <a:r>
                <a:rPr lang="th-TH" sz="1800" b="1" spc="-46" dirty="0">
                  <a:solidFill>
                    <a:srgbClr val="ED7D31"/>
                  </a:solidFill>
                  <a:latin typeface="Segoe Script" panose="030B0504020000000003" pitchFamily="66" charset="0"/>
                  <a:cs typeface="TH SarabunPSK" panose="020B0500040200020003" pitchFamily="34" charset="-34"/>
                </a:rPr>
                <a:t/>
              </a:r>
              <a:br>
                <a:rPr lang="th-TH" sz="1800" b="1" spc="-46" dirty="0">
                  <a:solidFill>
                    <a:srgbClr val="ED7D31"/>
                  </a:solidFill>
                  <a:latin typeface="Segoe Script" panose="030B0504020000000003" pitchFamily="66" charset="0"/>
                  <a:cs typeface="TH SarabunPSK" panose="020B0500040200020003" pitchFamily="34" charset="-34"/>
                </a:rPr>
              </a:br>
              <a:r>
                <a:rPr lang="en-US" sz="1800" b="1" spc="-46" dirty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1</a:t>
              </a:r>
              <a:r>
                <a:rPr lang="th-TH" sz="1800" b="1" spc="-46" dirty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 </a:t>
              </a:r>
              <a:r>
                <a:rPr lang="th-TH" sz="1800" b="1" spc="-46" dirty="0" smtClean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ล้านเลขหมาย</a:t>
              </a:r>
              <a:endParaRPr lang="en-US" sz="1800" b="1" spc="-46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grpSp>
          <p:nvGrpSpPr>
            <p:cNvPr id="1028" name="Group 1027"/>
            <p:cNvGrpSpPr/>
            <p:nvPr/>
          </p:nvGrpSpPr>
          <p:grpSpPr>
            <a:xfrm>
              <a:off x="6447748" y="4370303"/>
              <a:ext cx="1598360" cy="1598370"/>
              <a:chOff x="4468118" y="4140885"/>
              <a:chExt cx="1598360" cy="1598370"/>
            </a:xfrm>
          </p:grpSpPr>
          <p:sp>
            <p:nvSpPr>
              <p:cNvPr id="140" name="Rounded Rectangle 139"/>
              <p:cNvSpPr/>
              <p:nvPr/>
            </p:nvSpPr>
            <p:spPr>
              <a:xfrm>
                <a:off x="4916598" y="4291977"/>
                <a:ext cx="712307" cy="1447278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22041"/>
                <a:endParaRPr lang="en-US" sz="18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36" name="Group 135"/>
              <p:cNvGrpSpPr/>
              <p:nvPr/>
            </p:nvGrpSpPr>
            <p:grpSpPr>
              <a:xfrm>
                <a:off x="4468118" y="4140885"/>
                <a:ext cx="1598360" cy="1598359"/>
                <a:chOff x="7302116" y="6267100"/>
                <a:chExt cx="808026" cy="808026"/>
              </a:xfrm>
            </p:grpSpPr>
            <p:pic>
              <p:nvPicPr>
                <p:cNvPr id="137" name="Picture 2" descr="Image result for iphone x vector"/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02116" y="6267100"/>
                  <a:ext cx="808026" cy="8080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8" name="Picture 137" descr="D:\แผนยุทธศาสตร์ “พระพิรุณ”\ออกแบบหน้า Display app\MOAC- Hello, Trade Revised 29.6.15\LOGO MOAC Hello trade_Draft.1.png"/>
                <p:cNvPicPr>
                  <a:picLocks noChangeAspect="1" noChangeArrowheads="1"/>
                </p:cNvPicPr>
                <p:nvPr/>
              </p:nvPicPr>
              <p:blipFill rotWithShape="1">
                <a:blip r:embed="rId18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225" b="13765"/>
                <a:stretch/>
              </p:blipFill>
              <p:spPr bwMode="auto">
                <a:xfrm>
                  <a:off x="7572545" y="6507772"/>
                  <a:ext cx="257742" cy="204006"/>
                </a:xfrm>
                <a:prstGeom prst="rect">
                  <a:avLst/>
                </a:prstGeom>
                <a:noFill/>
                <a:ln>
                  <a:noFill/>
                </a:ln>
                <a:extLst/>
              </p:spPr>
            </p:pic>
            <p:sp>
              <p:nvSpPr>
                <p:cNvPr id="139" name="Rectangle 138"/>
                <p:cNvSpPr/>
                <p:nvPr/>
              </p:nvSpPr>
              <p:spPr>
                <a:xfrm>
                  <a:off x="7547034" y="6733346"/>
                  <a:ext cx="295864" cy="23018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defTabSz="422041">
                    <a:lnSpc>
                      <a:spcPct val="70000"/>
                    </a:lnSpc>
                  </a:pPr>
                  <a:r>
                    <a:rPr lang="en-US" sz="1015" b="1" spc="-46" dirty="0">
                      <a:solidFill>
                        <a:srgbClr val="ED7D31"/>
                      </a:solidFill>
                      <a:latin typeface="Segoe Script" panose="030B0504020000000003" pitchFamily="66" charset="0"/>
                      <a:cs typeface="TH SarabunPSK" panose="020B0500040200020003" pitchFamily="34" charset="-34"/>
                    </a:rPr>
                    <a:t>Hello</a:t>
                  </a:r>
                  <a:br>
                    <a:rPr lang="en-US" sz="1015" b="1" spc="-46" dirty="0">
                      <a:solidFill>
                        <a:srgbClr val="ED7D31"/>
                      </a:solidFill>
                      <a:latin typeface="Segoe Script" panose="030B0504020000000003" pitchFamily="66" charset="0"/>
                      <a:cs typeface="TH SarabunPSK" panose="020B0500040200020003" pitchFamily="34" charset="-34"/>
                    </a:rPr>
                  </a:br>
                  <a:r>
                    <a:rPr lang="en-US" sz="1015" b="1" spc="-46" dirty="0">
                      <a:solidFill>
                        <a:srgbClr val="ED7D31"/>
                      </a:solidFill>
                      <a:latin typeface="Segoe Script" panose="030B0504020000000003" pitchFamily="66" charset="0"/>
                      <a:cs typeface="TH SarabunPSK" panose="020B0500040200020003" pitchFamily="34" charset="-34"/>
                    </a:rPr>
                    <a:t>Trade</a:t>
                  </a:r>
                </a:p>
              </p:txBody>
            </p:sp>
          </p:grpSp>
        </p:grpSp>
      </p:grpSp>
      <p:sp>
        <p:nvSpPr>
          <p:cNvPr id="156" name="Rectangle 155"/>
          <p:cNvSpPr/>
          <p:nvPr/>
        </p:nvSpPr>
        <p:spPr>
          <a:xfrm>
            <a:off x="724181" y="5055178"/>
            <a:ext cx="1283722" cy="923330"/>
          </a:xfrm>
          <a:prstGeom prst="rect">
            <a:avLst/>
          </a:prstGeom>
          <a:solidFill>
            <a:srgbClr val="FFFFFF"/>
          </a:solidFill>
          <a:ln w="38100">
            <a:solidFill>
              <a:srgbClr val="7030A0"/>
            </a:solidFill>
            <a:prstDash val="sysDash"/>
          </a:ln>
        </p:spPr>
        <p:txBody>
          <a:bodyPr wrap="square">
            <a:spAutoFit/>
          </a:bodyPr>
          <a:lstStyle/>
          <a:p>
            <a:pPr algn="ctr" defTabSz="422041"/>
            <a:r>
              <a:rPr lang="th-TH" sz="1800" b="1" u="sng" spc="-46" dirty="0">
                <a:solidFill>
                  <a:srgbClr val="7030A0"/>
                </a:solidFill>
                <a:latin typeface="TH SarabunPSK" panose="020B0604020202020204" charset="-34"/>
                <a:cs typeface="TH SarabunPSK" panose="020B0604020202020204" charset="-34"/>
              </a:rPr>
              <a:t>ตัวแปรเร่ง</a:t>
            </a:r>
            <a:r>
              <a:rPr lang="en-US" sz="1800" b="1" u="sng" spc="-46" dirty="0">
                <a:solidFill>
                  <a:srgbClr val="7030A0"/>
                </a:solidFill>
                <a:latin typeface="TH SarabunPSK" panose="020B0604020202020204" charset="-34"/>
                <a:cs typeface="TH SarabunPSK" panose="020B0604020202020204" charset="-34"/>
              </a:rPr>
              <a:t/>
            </a:r>
            <a:br>
              <a:rPr lang="en-US" sz="1800" b="1" u="sng" spc="-46" dirty="0">
                <a:solidFill>
                  <a:srgbClr val="7030A0"/>
                </a:solidFill>
                <a:latin typeface="TH SarabunPSK" panose="020B0604020202020204" charset="-34"/>
                <a:cs typeface="TH SarabunPSK" panose="020B0604020202020204" charset="-34"/>
              </a:rPr>
            </a:br>
            <a:r>
              <a:rPr lang="en-US" sz="1800" spc="-46" dirty="0">
                <a:solidFill>
                  <a:prstClr val="black">
                    <a:lumMod val="95000"/>
                    <a:lumOff val="5000"/>
                  </a:prstClr>
                </a:solidFill>
                <a:latin typeface="TH SarabunPSK" panose="020B0604020202020204" charset="-34"/>
                <a:cs typeface="TH SarabunPSK" panose="020B0604020202020204" charset="-34"/>
              </a:rPr>
              <a:t>1. </a:t>
            </a:r>
            <a:r>
              <a:rPr lang="th-TH" sz="1800" spc="-46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TH SarabunPSK" panose="020B0604020202020204" charset="-34"/>
                <a:cs typeface="TH SarabunPSK" panose="020B0604020202020204" charset="-34"/>
              </a:rPr>
              <a:t>โมไบล์แอพฯ</a:t>
            </a:r>
            <a:r>
              <a:rPr lang="th-TH" sz="1800" spc="-46" dirty="0">
                <a:solidFill>
                  <a:prstClr val="black">
                    <a:lumMod val="95000"/>
                    <a:lumOff val="5000"/>
                  </a:prstClr>
                </a:solidFill>
                <a:latin typeface="TH SarabunPSK" panose="020B0604020202020204" charset="-34"/>
                <a:cs typeface="TH SarabunPSK" panose="020B0604020202020204" charset="-34"/>
              </a:rPr>
              <a:t/>
            </a:r>
            <a:br>
              <a:rPr lang="th-TH" sz="1800" spc="-46" dirty="0">
                <a:solidFill>
                  <a:prstClr val="black">
                    <a:lumMod val="95000"/>
                    <a:lumOff val="5000"/>
                  </a:prstClr>
                </a:solidFill>
                <a:latin typeface="TH SarabunPSK" panose="020B0604020202020204" charset="-34"/>
                <a:cs typeface="TH SarabunPSK" panose="020B0604020202020204" charset="-34"/>
              </a:rPr>
            </a:br>
            <a:r>
              <a:rPr lang="en-US" sz="1800" spc="-46" dirty="0">
                <a:solidFill>
                  <a:prstClr val="black">
                    <a:lumMod val="95000"/>
                    <a:lumOff val="5000"/>
                  </a:prstClr>
                </a:solidFill>
                <a:latin typeface="TH SarabunPSK" panose="020B0604020202020204" charset="-34"/>
                <a:cs typeface="TH SarabunPSK" panose="020B0604020202020204" charset="-34"/>
              </a:rPr>
              <a:t>2. </a:t>
            </a:r>
            <a:r>
              <a:rPr lang="th-TH" sz="1800" spc="-46" dirty="0">
                <a:solidFill>
                  <a:prstClr val="black">
                    <a:lumMod val="95000"/>
                    <a:lumOff val="5000"/>
                  </a:prstClr>
                </a:solidFill>
                <a:latin typeface="TH SarabunPSK" panose="020B0604020202020204" charset="-34"/>
                <a:cs typeface="TH SarabunPSK" panose="020B0604020202020204" charset="-34"/>
              </a:rPr>
              <a:t>บัตรไมโครเครดิต</a:t>
            </a:r>
            <a:endParaRPr lang="en-US" sz="1800" dirty="0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30637" y="3627373"/>
            <a:ext cx="2096951" cy="1246466"/>
            <a:chOff x="8706125" y="4642656"/>
            <a:chExt cx="2271697" cy="1350338"/>
          </a:xfrm>
        </p:grpSpPr>
        <p:grpSp>
          <p:nvGrpSpPr>
            <p:cNvPr id="143" name="Group 142"/>
            <p:cNvGrpSpPr/>
            <p:nvPr/>
          </p:nvGrpSpPr>
          <p:grpSpPr>
            <a:xfrm>
              <a:off x="8706125" y="4642656"/>
              <a:ext cx="2271697" cy="1350338"/>
              <a:chOff x="469922" y="2617683"/>
              <a:chExt cx="2645648" cy="1572621"/>
            </a:xfrm>
          </p:grpSpPr>
          <p:sp>
            <p:nvSpPr>
              <p:cNvPr id="146" name="Rounded Rectangle 145"/>
              <p:cNvSpPr/>
              <p:nvPr/>
            </p:nvSpPr>
            <p:spPr>
              <a:xfrm>
                <a:off x="469922" y="2617683"/>
                <a:ext cx="2645648" cy="1572621"/>
              </a:xfrm>
              <a:prstGeom prst="roundRect">
                <a:avLst>
                  <a:gd name="adj" fmla="val 592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accent4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defTabSz="422041"/>
                <a:r>
                  <a:rPr lang="th-TH" sz="1846" b="1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บัตรไมโครเครดิต</a:t>
                </a:r>
                <a:r>
                  <a:rPr lang="en-US" sz="1846" b="1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/</a:t>
                </a:r>
                <a:r>
                  <a:rPr lang="th-TH" sz="1846" b="1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เดบิต</a:t>
                </a:r>
              </a:p>
              <a:p>
                <a:pPr algn="ctr" defTabSz="422041"/>
                <a:endParaRPr lang="en-US" sz="2585" b="1" dirty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  <a:p>
                <a:pPr defTabSz="422041">
                  <a:lnSpc>
                    <a:spcPct val="70000"/>
                  </a:lnSpc>
                </a:pPr>
                <a:r>
                  <a:rPr lang="th-TH" sz="1846" b="1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1000 0168 1111 2435</a:t>
                </a:r>
                <a:r>
                  <a:rPr lang="en-US" sz="1800" b="1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/>
                </a:r>
                <a:br>
                  <a:rPr lang="en-US" sz="1800" b="1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</a:br>
                <a:r>
                  <a:rPr lang="en-US" sz="1846" b="1" dirty="0">
                    <a:solidFill>
                      <a:srgbClr val="70AD47">
                        <a:lumMod val="75000"/>
                      </a:srgbClr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MR.SMART FARMER</a:t>
                </a:r>
              </a:p>
              <a:p>
                <a:pPr defTabSz="422041">
                  <a:lnSpc>
                    <a:spcPct val="70000"/>
                  </a:lnSpc>
                </a:pPr>
                <a:r>
                  <a:rPr lang="en-US" sz="1292" b="1" dirty="0">
                    <a:solidFill>
                      <a:srgbClr val="6CA749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ISSUED 12/18 EXP 12/21</a:t>
                </a:r>
                <a:endParaRPr lang="en-US" sz="1800" b="1" dirty="0">
                  <a:solidFill>
                    <a:srgbClr val="6CA749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  <p:pic>
            <p:nvPicPr>
              <p:cNvPr id="147" name="Picture 4" descr="Image result for credit chip vector"/>
              <p:cNvPicPr>
                <a:picLocks noChangeAspect="1" noChangeArrowheads="1"/>
              </p:cNvPicPr>
              <p:nvPr/>
            </p:nvPicPr>
            <p:blipFill>
              <a:blip r:embed="rId19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4398" y="3021035"/>
                <a:ext cx="396020" cy="3960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8" name="Picture 147" descr="D:\แผนยุทธศาสตร์ “พระพิรุณ”\ออกแบบหน้า Display app\MOAC- Hello, Trade Revised 29.6.15\LOGO MOAC Hello trade_Draft.1.png"/>
              <p:cNvPicPr>
                <a:picLocks noChangeAspect="1" noChangeArrowheads="1"/>
              </p:cNvPicPr>
              <p:nvPr/>
            </p:nvPicPr>
            <p:blipFill rotWithShape="1">
              <a:blip r:embed="rId1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225" b="13765"/>
              <a:stretch/>
            </p:blipFill>
            <p:spPr bwMode="auto">
              <a:xfrm>
                <a:off x="2499457" y="3021035"/>
                <a:ext cx="514411" cy="407161"/>
              </a:xfrm>
              <a:prstGeom prst="rect">
                <a:avLst/>
              </a:prstGeom>
              <a:noFill/>
              <a:ln>
                <a:noFill/>
              </a:ln>
              <a:extLst/>
            </p:spPr>
          </p:pic>
        </p:grpSp>
        <p:pic>
          <p:nvPicPr>
            <p:cNvPr id="150" name="Picture 4" descr="Image result for ธกส"/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64" y="5408105"/>
              <a:ext cx="467160" cy="4671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/>
          <p:cNvGrpSpPr/>
          <p:nvPr/>
        </p:nvGrpSpPr>
        <p:grpSpPr>
          <a:xfrm>
            <a:off x="3356070" y="2136214"/>
            <a:ext cx="2391948" cy="2235396"/>
            <a:chOff x="3663174" y="1955329"/>
            <a:chExt cx="2591277" cy="2421679"/>
          </a:xfrm>
        </p:grpSpPr>
        <p:grpSp>
          <p:nvGrpSpPr>
            <p:cNvPr id="2" name="Group 1"/>
            <p:cNvGrpSpPr/>
            <p:nvPr/>
          </p:nvGrpSpPr>
          <p:grpSpPr>
            <a:xfrm>
              <a:off x="3663174" y="1955329"/>
              <a:ext cx="2591277" cy="2421679"/>
              <a:chOff x="377017" y="1578770"/>
              <a:chExt cx="2591277" cy="2421679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xmlns="" id="{063F48F4-7420-4513-9AA6-E67209E55974}"/>
                  </a:ext>
                </a:extLst>
              </p:cNvPr>
              <p:cNvSpPr/>
              <p:nvPr/>
            </p:nvSpPr>
            <p:spPr>
              <a:xfrm>
                <a:off x="377017" y="1578770"/>
                <a:ext cx="2591277" cy="2421679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22041">
                  <a:lnSpc>
                    <a:spcPct val="70000"/>
                  </a:lnSpc>
                </a:pPr>
                <a:r>
                  <a:rPr lang="en-US" sz="1846" b="1" spc="-46" dirty="0">
                    <a:solidFill>
                      <a:srgbClr val="4472C4">
                        <a:lumMod val="50000"/>
                      </a:srgbClr>
                    </a:solidFill>
                    <a:latin typeface="Segoe Script" panose="030B0504020000000003" pitchFamily="66" charset="0"/>
                    <a:cs typeface="TH SarabunPSK" panose="020B0500040200020003" pitchFamily="34" charset="-34"/>
                  </a:rPr>
                  <a:t>e-Matching</a:t>
                </a:r>
                <a:br>
                  <a:rPr lang="en-US" sz="1846" b="1" spc="-46" dirty="0">
                    <a:solidFill>
                      <a:srgbClr val="4472C4">
                        <a:lumMod val="50000"/>
                      </a:srgbClr>
                    </a:solidFill>
                    <a:latin typeface="Segoe Script" panose="030B0504020000000003" pitchFamily="66" charset="0"/>
                    <a:cs typeface="TH SarabunPSK" panose="020B0500040200020003" pitchFamily="34" charset="-34"/>
                  </a:rPr>
                </a:br>
                <a:r>
                  <a:rPr lang="en-US" sz="2215" b="1" spc="-46" dirty="0">
                    <a:solidFill>
                      <a:srgbClr val="4472C4">
                        <a:lumMod val="50000"/>
                      </a:srgbClr>
                    </a:solidFill>
                    <a:latin typeface="TH SarabunPSK" panose="020B0604020202020204" charset="-34"/>
                    <a:cs typeface="TH SarabunPSK" panose="020B0604020202020204" charset="-34"/>
                  </a:rPr>
                  <a:t>Market Platform</a:t>
                </a:r>
                <a:r>
                  <a:rPr lang="en-US" sz="1846" b="1" spc="-46" dirty="0">
                    <a:solidFill>
                      <a:srgbClr val="ED7D31"/>
                    </a:solidFill>
                    <a:latin typeface="Segoe Script" panose="030B0504020000000003" pitchFamily="66" charset="0"/>
                    <a:cs typeface="TH SarabunPSK" panose="020B0500040200020003" pitchFamily="34" charset="-34"/>
                  </a:rPr>
                  <a:t/>
                </a:r>
                <a:br>
                  <a:rPr lang="en-US" sz="1846" b="1" spc="-46" dirty="0">
                    <a:solidFill>
                      <a:srgbClr val="ED7D31"/>
                    </a:solidFill>
                    <a:latin typeface="Segoe Script" panose="030B0504020000000003" pitchFamily="66" charset="0"/>
                    <a:cs typeface="TH SarabunPSK" panose="020B0500040200020003" pitchFamily="34" charset="-34"/>
                  </a:rPr>
                </a:br>
                <a:endParaRPr lang="en-US" sz="1846" b="1" spc="-46" dirty="0">
                  <a:solidFill>
                    <a:srgbClr val="ED7D31"/>
                  </a:solidFill>
                  <a:latin typeface="Segoe Script" panose="030B0504020000000003" pitchFamily="66" charset="0"/>
                  <a:cs typeface="TH SarabunPSK" panose="020B0500040200020003" pitchFamily="34" charset="-34"/>
                </a:endParaRPr>
              </a:p>
              <a:p>
                <a:pPr algn="ctr" defTabSz="422041">
                  <a:lnSpc>
                    <a:spcPct val="70000"/>
                  </a:lnSpc>
                </a:pPr>
                <a:endParaRPr lang="en-US" sz="1846" b="1" spc="-46" dirty="0">
                  <a:solidFill>
                    <a:srgbClr val="ED7D31"/>
                  </a:solidFill>
                  <a:latin typeface="Segoe Script" panose="030B0504020000000003" pitchFamily="66" charset="0"/>
                  <a:cs typeface="TH SarabunPSK" panose="020B0500040200020003" pitchFamily="34" charset="-34"/>
                </a:endParaRPr>
              </a:p>
              <a:p>
                <a:pPr algn="ctr" defTabSz="422041">
                  <a:lnSpc>
                    <a:spcPct val="70000"/>
                  </a:lnSpc>
                </a:pPr>
                <a:endParaRPr lang="en-US" sz="1846" b="1" spc="-46" dirty="0">
                  <a:solidFill>
                    <a:srgbClr val="ED7D31"/>
                  </a:solidFill>
                  <a:latin typeface="Segoe Script" panose="030B0504020000000003" pitchFamily="66" charset="0"/>
                  <a:cs typeface="TH SarabunPSK" panose="020B0500040200020003" pitchFamily="34" charset="-34"/>
                </a:endParaRPr>
              </a:p>
              <a:p>
                <a:pPr algn="ctr" defTabSz="422041">
                  <a:lnSpc>
                    <a:spcPct val="70000"/>
                  </a:lnSpc>
                </a:pPr>
                <a:endParaRPr lang="en-US" sz="1846" b="1" spc="-46" dirty="0">
                  <a:solidFill>
                    <a:srgbClr val="ED7D31"/>
                  </a:solidFill>
                  <a:latin typeface="Segoe Script" panose="030B0504020000000003" pitchFamily="66" charset="0"/>
                  <a:cs typeface="TH SarabunPSK" panose="020B0500040200020003" pitchFamily="34" charset="-34"/>
                </a:endParaRPr>
              </a:p>
              <a:p>
                <a:pPr algn="ctr" defTabSz="422041">
                  <a:lnSpc>
                    <a:spcPct val="70000"/>
                  </a:lnSpc>
                </a:pPr>
                <a:endParaRPr lang="en-US" sz="1846" b="1" spc="-46" dirty="0">
                  <a:solidFill>
                    <a:srgbClr val="ED7D31"/>
                  </a:solidFill>
                  <a:latin typeface="Segoe Script" panose="030B0504020000000003" pitchFamily="66" charset="0"/>
                  <a:cs typeface="TH SarabunPSK" panose="020B0500040200020003" pitchFamily="34" charset="-34"/>
                </a:endParaRPr>
              </a:p>
              <a:p>
                <a:pPr algn="ctr" defTabSz="422041">
                  <a:lnSpc>
                    <a:spcPct val="70000"/>
                  </a:lnSpc>
                </a:pPr>
                <a:endParaRPr lang="en-US" sz="1846" b="1" spc="-46" dirty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  <p:pic>
            <p:nvPicPr>
              <p:cNvPr id="6" name="Picture 14" descr="Image result for supplier vector"/>
              <p:cNvPicPr>
                <a:picLocks noChangeAspect="1" noChangeArrowheads="1"/>
              </p:cNvPicPr>
              <p:nvPr/>
            </p:nvPicPr>
            <p:blipFill rotWithShape="1">
              <a:blip r:embed="rId20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0530"/>
              <a:stretch/>
            </p:blipFill>
            <p:spPr bwMode="auto">
              <a:xfrm>
                <a:off x="749585" y="2443732"/>
                <a:ext cx="668119" cy="1123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12" descr="Image result for buyer vector"/>
              <p:cNvPicPr>
                <a:picLocks noChangeAspect="1" noChangeArrowheads="1"/>
              </p:cNvPicPr>
              <p:nvPr/>
            </p:nvPicPr>
            <p:blipFill>
              <a:blip r:embed="rId21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88286" y="2439193"/>
                <a:ext cx="1098636" cy="10986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" name="Group 8"/>
              <p:cNvGrpSpPr/>
              <p:nvPr/>
            </p:nvGrpSpPr>
            <p:grpSpPr>
              <a:xfrm>
                <a:off x="1215424" y="2426791"/>
                <a:ext cx="966857" cy="966857"/>
                <a:chOff x="7966751" y="5306097"/>
                <a:chExt cx="966857" cy="966857"/>
              </a:xfrm>
            </p:grpSpPr>
            <p:pic>
              <p:nvPicPr>
                <p:cNvPr id="10" name="Picture 2" descr="Image result for iphone x vector"/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66751" y="5306097"/>
                  <a:ext cx="966857" cy="9668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10" descr="D:\แผนยุทธศาสตร์ “พระพิรุณ”\ออกแบบหน้า Display app\MOAC- Hello, Trade Revised 29.6.15\LOGO MOAC Hello trade_Draft.1.png"/>
                <p:cNvPicPr>
                  <a:picLocks noChangeAspect="1" noChangeArrowheads="1"/>
                </p:cNvPicPr>
                <p:nvPr/>
              </p:nvPicPr>
              <p:blipFill rotWithShape="1">
                <a:blip r:embed="rId18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225" b="13765"/>
                <a:stretch/>
              </p:blipFill>
              <p:spPr bwMode="auto">
                <a:xfrm>
                  <a:off x="8276661" y="5570311"/>
                  <a:ext cx="348179" cy="275588"/>
                </a:xfrm>
                <a:prstGeom prst="rect">
                  <a:avLst/>
                </a:prstGeom>
                <a:noFill/>
                <a:ln>
                  <a:noFill/>
                </a:ln>
                <a:extLst/>
              </p:spPr>
            </p:pic>
            <p:sp>
              <p:nvSpPr>
                <p:cNvPr id="12" name="Rectangle 11"/>
                <p:cNvSpPr/>
                <p:nvPr/>
              </p:nvSpPr>
              <p:spPr>
                <a:xfrm>
                  <a:off x="8173258" y="5884758"/>
                  <a:ext cx="527576" cy="2939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422041">
                    <a:lnSpc>
                      <a:spcPct val="70000"/>
                    </a:lnSpc>
                  </a:pPr>
                  <a:r>
                    <a:rPr lang="en-US" sz="831" b="1" spc="-46" dirty="0">
                      <a:solidFill>
                        <a:srgbClr val="ED7D31"/>
                      </a:solidFill>
                      <a:latin typeface="Segoe Script" panose="030B0504020000000003" pitchFamily="66" charset="0"/>
                      <a:cs typeface="TH SarabunPSK" panose="020B0500040200020003" pitchFamily="34" charset="-34"/>
                    </a:rPr>
                    <a:t>Hello</a:t>
                  </a:r>
                  <a:br>
                    <a:rPr lang="en-US" sz="831" b="1" spc="-46" dirty="0">
                      <a:solidFill>
                        <a:srgbClr val="ED7D31"/>
                      </a:solidFill>
                      <a:latin typeface="Segoe Script" panose="030B0504020000000003" pitchFamily="66" charset="0"/>
                      <a:cs typeface="TH SarabunPSK" panose="020B0500040200020003" pitchFamily="34" charset="-34"/>
                    </a:rPr>
                  </a:br>
                  <a:r>
                    <a:rPr lang="en-US" sz="831" b="1" spc="-46" dirty="0">
                      <a:solidFill>
                        <a:srgbClr val="ED7D31"/>
                      </a:solidFill>
                      <a:latin typeface="Segoe Script" panose="030B0504020000000003" pitchFamily="66" charset="0"/>
                      <a:cs typeface="TH SarabunPSK" panose="020B0500040200020003" pitchFamily="34" charset="-34"/>
                    </a:rPr>
                    <a:t>Trade</a:t>
                  </a:r>
                </a:p>
              </p:txBody>
            </p:sp>
          </p:grpSp>
          <p:pic>
            <p:nvPicPr>
              <p:cNvPr id="13" name="Picture 8" descr="Image result for handshake vector"/>
              <p:cNvPicPr>
                <a:picLocks noChangeAspect="1" noChangeArrowheads="1"/>
              </p:cNvPicPr>
              <p:nvPr/>
            </p:nvPicPr>
            <p:blipFill>
              <a:blip r:embed="rId2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28591" y="3080973"/>
                <a:ext cx="714395" cy="750413"/>
              </a:xfrm>
              <a:prstGeom prst="rect">
                <a:avLst/>
              </a:prstGeom>
              <a:noFill/>
              <a:ln w="28575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2" name="Rectangle 161"/>
            <p:cNvSpPr/>
            <p:nvPr/>
          </p:nvSpPr>
          <p:spPr>
            <a:xfrm>
              <a:off x="4221001" y="3953247"/>
              <a:ext cx="1416013" cy="3462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422041">
                <a:lnSpc>
                  <a:spcPct val="80000"/>
                </a:lnSpc>
              </a:pPr>
              <a:r>
                <a:rPr lang="th-TH" sz="1846" b="1" spc="-46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TH SarabunPSK" panose="020B0604020202020204" charset="-34"/>
                  <a:cs typeface="TH SarabunPSK" panose="020B0604020202020204" charset="-34"/>
                </a:rPr>
                <a:t>ตลาดเกษตรดิจิทัล</a:t>
              </a:r>
              <a:endParaRPr lang="en-US" sz="1846" dirty="0">
                <a:solidFill>
                  <a:srgbClr val="7030A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149" name="Cross 124"/>
          <p:cNvSpPr/>
          <p:nvPr/>
        </p:nvSpPr>
        <p:spPr>
          <a:xfrm rot="10800000">
            <a:off x="3141537" y="928806"/>
            <a:ext cx="2888288" cy="405864"/>
          </a:xfrm>
          <a:prstGeom prst="leftRightArrow">
            <a:avLst>
              <a:gd name="adj1" fmla="val 54159"/>
              <a:gd name="adj2" fmla="val 54159"/>
            </a:avLst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22041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3496470" y="991690"/>
            <a:ext cx="2144241" cy="3195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22041">
              <a:lnSpc>
                <a:spcPct val="80000"/>
              </a:lnSpc>
            </a:pPr>
            <a:r>
              <a:rPr lang="th-TH" sz="1846" b="1" spc="-46" dirty="0">
                <a:solidFill>
                  <a:prstClr val="black">
                    <a:lumMod val="95000"/>
                    <a:lumOff val="5000"/>
                  </a:prstClr>
                </a:solidFill>
                <a:latin typeface="TH SarabunPSK" panose="020B0604020202020204" charset="-34"/>
                <a:cs typeface="TH SarabunPSK" panose="020B0604020202020204" charset="-34"/>
              </a:rPr>
              <a:t>การสนับสนุนวงจรค้าปลีก-ค้าส่ง</a:t>
            </a:r>
            <a:endParaRPr lang="en-US" sz="1846" dirty="0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  <p:sp>
        <p:nvSpPr>
          <p:cNvPr id="125" name="Cross 124"/>
          <p:cNvSpPr/>
          <p:nvPr/>
        </p:nvSpPr>
        <p:spPr>
          <a:xfrm rot="10800000">
            <a:off x="3264513" y="1402058"/>
            <a:ext cx="2635176" cy="847072"/>
          </a:xfrm>
          <a:prstGeom prst="leftRightUpArrow">
            <a:avLst>
              <a:gd name="adj1" fmla="val 24570"/>
              <a:gd name="adj2" fmla="val 22068"/>
              <a:gd name="adj3" fmla="val 25000"/>
            </a:avLst>
          </a:prstGeom>
          <a:solidFill>
            <a:schemeClr val="accent4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22041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3412060" y="1439330"/>
            <a:ext cx="2323585" cy="3195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22041">
              <a:lnSpc>
                <a:spcPct val="80000"/>
              </a:lnSpc>
            </a:pPr>
            <a:r>
              <a:rPr lang="en-US" sz="1846" b="1" spc="-46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TH SarabunPSK" panose="020B0604020202020204" charset="-34"/>
                <a:cs typeface="TH SarabunPSK" panose="020B0604020202020204" charset="-34"/>
              </a:rPr>
              <a:t>Big Data </a:t>
            </a:r>
            <a:r>
              <a:rPr lang="th-TH" sz="1846" b="1" spc="-46" dirty="0">
                <a:solidFill>
                  <a:prstClr val="black">
                    <a:lumMod val="95000"/>
                    <a:lumOff val="5000"/>
                  </a:prstClr>
                </a:solidFill>
                <a:latin typeface="TH SarabunPSK" panose="020B0604020202020204" charset="-34"/>
                <a:cs typeface="TH SarabunPSK" panose="020B0604020202020204" charset="-34"/>
              </a:rPr>
              <a:t>การบริโภค ราคา ปริมาณ</a:t>
            </a:r>
            <a:endParaRPr lang="en-US" sz="1846" dirty="0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  <p:pic>
        <p:nvPicPr>
          <p:cNvPr id="124" name="Picture 1" descr="à¸ªà¸à¸²à¸à¸±à¸à¸£à¸«à¸±à¸ªà¸ªà¸²à¸à¸¥ GS1 Thailand"/>
          <p:cNvPicPr/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70" r="69815"/>
          <a:stretch/>
        </p:blipFill>
        <p:spPr bwMode="auto">
          <a:xfrm>
            <a:off x="2213977" y="2287792"/>
            <a:ext cx="816120" cy="49041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866194" y="2053935"/>
            <a:ext cx="780356" cy="39179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367985" y="4335890"/>
            <a:ext cx="439614" cy="40119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347866" y="453984"/>
            <a:ext cx="786452" cy="59136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041274" y="523367"/>
            <a:ext cx="475529" cy="56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0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Image result for globe vector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9523"/>
          <a:stretch/>
        </p:blipFill>
        <p:spPr bwMode="auto">
          <a:xfrm>
            <a:off x="130202" y="4311500"/>
            <a:ext cx="1109467" cy="141624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299855" y="1622708"/>
            <a:ext cx="6639784" cy="33750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rgbClr val="8AC6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22041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4406" y="337111"/>
            <a:ext cx="8989255" cy="5748059"/>
          </a:xfrm>
          <a:prstGeom prst="rect">
            <a:avLst/>
          </a:prstGeom>
          <a:solidFill>
            <a:schemeClr val="accent6">
              <a:lumMod val="20000"/>
              <a:lumOff val="80000"/>
              <a:alpha val="28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22041"/>
            <a:endParaRPr lang="en-US" sz="1800" dirty="0">
              <a:solidFill>
                <a:prstClr val="white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22865" y="3948981"/>
            <a:ext cx="3967866" cy="2073763"/>
            <a:chOff x="6464497" y="151183"/>
            <a:chExt cx="4298521" cy="2246577"/>
          </a:xfrm>
        </p:grpSpPr>
        <p:sp>
          <p:nvSpPr>
            <p:cNvPr id="103" name="Oval 102"/>
            <p:cNvSpPr/>
            <p:nvPr/>
          </p:nvSpPr>
          <p:spPr>
            <a:xfrm>
              <a:off x="7498375" y="151183"/>
              <a:ext cx="2246577" cy="2246577"/>
            </a:xfrm>
            <a:prstGeom prst="ellipse">
              <a:avLst/>
            </a:prstGeom>
            <a:noFill/>
            <a:ln w="73025">
              <a:solidFill>
                <a:schemeClr val="accent6"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22041"/>
              <a:endParaRPr lang="en-US" sz="1800">
                <a:solidFill>
                  <a:prstClr val="white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6464497" y="269069"/>
              <a:ext cx="4298521" cy="2021379"/>
              <a:chOff x="5361149" y="4076350"/>
              <a:chExt cx="3749664" cy="1763279"/>
            </a:xfrm>
          </p:grpSpPr>
          <p:grpSp>
            <p:nvGrpSpPr>
              <p:cNvPr id="95" name="Group 94"/>
              <p:cNvGrpSpPr/>
              <p:nvPr/>
            </p:nvGrpSpPr>
            <p:grpSpPr>
              <a:xfrm>
                <a:off x="6363384" y="4076350"/>
                <a:ext cx="2747429" cy="1763279"/>
                <a:chOff x="6363384" y="4076350"/>
                <a:chExt cx="2747429" cy="1763279"/>
              </a:xfrm>
            </p:grpSpPr>
            <p:sp>
              <p:nvSpPr>
                <p:cNvPr id="42" name="Pie 41"/>
                <p:cNvSpPr/>
                <p:nvPr/>
              </p:nvSpPr>
              <p:spPr>
                <a:xfrm>
                  <a:off x="6363475" y="4076350"/>
                  <a:ext cx="1763279" cy="1763279"/>
                </a:xfrm>
                <a:prstGeom prst="pie">
                  <a:avLst>
                    <a:gd name="adj1" fmla="val 0"/>
                    <a:gd name="adj2" fmla="val 5397250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22041"/>
                  <a:endParaRPr lang="en-US" sz="1108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endParaRPr>
                </a:p>
              </p:txBody>
            </p:sp>
            <p:sp>
              <p:nvSpPr>
                <p:cNvPr id="64" name="Pie 63"/>
                <p:cNvSpPr/>
                <p:nvPr/>
              </p:nvSpPr>
              <p:spPr>
                <a:xfrm rot="10800000">
                  <a:off x="6380002" y="4076350"/>
                  <a:ext cx="1763279" cy="1763279"/>
                </a:xfrm>
                <a:prstGeom prst="pie">
                  <a:avLst>
                    <a:gd name="adj1" fmla="val 0"/>
                    <a:gd name="adj2" fmla="val 5397250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22041"/>
                  <a:endParaRPr lang="en-US" sz="1108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endParaRPr>
                </a:p>
              </p:txBody>
            </p:sp>
            <p:sp>
              <p:nvSpPr>
                <p:cNvPr id="65" name="Pie 64"/>
                <p:cNvSpPr/>
                <p:nvPr/>
              </p:nvSpPr>
              <p:spPr>
                <a:xfrm rot="16200000">
                  <a:off x="6363474" y="4076350"/>
                  <a:ext cx="1763279" cy="1763279"/>
                </a:xfrm>
                <a:prstGeom prst="pie">
                  <a:avLst>
                    <a:gd name="adj1" fmla="val 0"/>
                    <a:gd name="adj2" fmla="val 5397250"/>
                  </a:avLst>
                </a:prstGeom>
                <a:noFill/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22041"/>
                  <a:endParaRPr lang="en-US" sz="1292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endParaRPr>
                </a:p>
              </p:txBody>
            </p:sp>
            <p:sp>
              <p:nvSpPr>
                <p:cNvPr id="66" name="Pie 65"/>
                <p:cNvSpPr/>
                <p:nvPr/>
              </p:nvSpPr>
              <p:spPr>
                <a:xfrm rot="5400000">
                  <a:off x="6363384" y="4076350"/>
                  <a:ext cx="1763279" cy="1763279"/>
                </a:xfrm>
                <a:prstGeom prst="pie">
                  <a:avLst>
                    <a:gd name="adj1" fmla="val 0"/>
                    <a:gd name="adj2" fmla="val 5397250"/>
                  </a:avLst>
                </a:prstGeom>
                <a:noFill/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22041"/>
                  <a:endParaRPr lang="en-US" sz="1108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endParaRPr>
                </a:p>
              </p:txBody>
            </p:sp>
            <p:pic>
              <p:nvPicPr>
                <p:cNvPr id="67" name="Picture 66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694" b="51882"/>
                <a:stretch/>
              </p:blipFill>
              <p:spPr>
                <a:xfrm>
                  <a:off x="6724484" y="4239756"/>
                  <a:ext cx="503012" cy="212591"/>
                </a:xfrm>
                <a:prstGeom prst="rect">
                  <a:avLst/>
                </a:prstGeom>
              </p:spPr>
            </p:pic>
            <p:sp>
              <p:nvSpPr>
                <p:cNvPr id="69" name="Rectangle 68"/>
                <p:cNvSpPr/>
                <p:nvPr/>
              </p:nvSpPr>
              <p:spPr>
                <a:xfrm>
                  <a:off x="7267015" y="4994671"/>
                  <a:ext cx="1838123" cy="800298"/>
                </a:xfrm>
                <a:prstGeom prst="rect">
                  <a:avLst/>
                </a:prstGeom>
                <a:noFill/>
              </p:spPr>
              <p:txBody>
                <a:bodyPr wrap="square" lIns="16881" tIns="25322" rIns="16881" bIns="25322">
                  <a:spAutoFit/>
                </a:bodyPr>
                <a:lstStyle/>
                <a:p>
                  <a:pPr defTabSz="422041">
                    <a:lnSpc>
                      <a:spcPct val="70000"/>
                    </a:lnSpc>
                  </a:pPr>
                  <a:r>
                    <a:rPr lang="en-US" sz="1477" b="1" spc="-65" dirty="0">
                      <a:solidFill>
                        <a:srgbClr val="318E45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>Honor Card</a:t>
                  </a:r>
                  <a:r>
                    <a:rPr lang="th-TH" sz="1477" b="1" spc="-65" dirty="0">
                      <a:solidFill>
                        <a:srgbClr val="318E45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/>
                  </a:r>
                  <a:br>
                    <a:rPr lang="th-TH" sz="1477" b="1" spc="-65" dirty="0">
                      <a:solidFill>
                        <a:srgbClr val="318E45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</a:br>
                  <a:r>
                    <a:rPr lang="th-TH" sz="1477" b="1" dirty="0">
                      <a:solidFill>
                        <a:prstClr val="black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>บัตรซื้อง่าย</a:t>
                  </a:r>
                  <a:br>
                    <a:rPr lang="th-TH" sz="1477" b="1" dirty="0">
                      <a:solidFill>
                        <a:prstClr val="black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</a:br>
                  <a:r>
                    <a:rPr lang="th-TH" sz="1477" b="1" dirty="0">
                      <a:solidFill>
                        <a:prstClr val="black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>ขายคล่อง</a:t>
                  </a:r>
                  <a:r>
                    <a:rPr lang="th-TH" sz="1477" b="1" spc="-65" dirty="0">
                      <a:solidFill>
                        <a:prstClr val="black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/>
                  </a:r>
                  <a:br>
                    <a:rPr lang="th-TH" sz="1477" b="1" spc="-65" dirty="0">
                      <a:solidFill>
                        <a:prstClr val="black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</a:br>
                  <a:r>
                    <a:rPr lang="th-TH" sz="1477" b="1" spc="-28" dirty="0">
                      <a:solidFill>
                        <a:prstClr val="black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>ประชารัฐ</a:t>
                  </a:r>
                  <a:r>
                    <a:rPr lang="th-TH" sz="1477" b="1" spc="-65" dirty="0">
                      <a:solidFill>
                        <a:prstClr val="black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/>
                  </a:r>
                  <a:br>
                    <a:rPr lang="th-TH" sz="1477" b="1" spc="-65" dirty="0">
                      <a:solidFill>
                        <a:prstClr val="black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</a:br>
                  <a:r>
                    <a:rPr lang="th-TH" sz="1477" b="1" spc="-28" dirty="0">
                      <a:solidFill>
                        <a:prstClr val="black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>เครดิต</a:t>
                  </a:r>
                  <a:endParaRPr lang="en-US" sz="1477" spc="-28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endParaRPr>
                </a:p>
              </p:txBody>
            </p:sp>
            <p:pic>
              <p:nvPicPr>
                <p:cNvPr id="71" name="Picture 70" descr="D:\แผนยุทธศาสตร์ “พระพิรุณ”\ออกแบบหน้า Display app\MOAC- Hello, Trade Revised 29.6.15\LOGO MOAC Hello trade_Draft.1.png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rightnessContrast bright="2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225" b="12617"/>
                <a:stretch/>
              </p:blipFill>
              <p:spPr bwMode="auto">
                <a:xfrm>
                  <a:off x="7288897" y="4215482"/>
                  <a:ext cx="455629" cy="365433"/>
                </a:xfrm>
                <a:prstGeom prst="rect">
                  <a:avLst/>
                </a:prstGeom>
                <a:noFill/>
                <a:ln>
                  <a:noFill/>
                </a:ln>
                <a:extLst/>
              </p:spPr>
            </p:pic>
            <p:sp>
              <p:nvSpPr>
                <p:cNvPr id="72" name="Rectangle 71"/>
                <p:cNvSpPr/>
                <p:nvPr/>
              </p:nvSpPr>
              <p:spPr>
                <a:xfrm>
                  <a:off x="7272690" y="4489313"/>
                  <a:ext cx="1838123" cy="499509"/>
                </a:xfrm>
                <a:prstGeom prst="rect">
                  <a:avLst/>
                </a:prstGeom>
                <a:noFill/>
              </p:spPr>
              <p:txBody>
                <a:bodyPr wrap="square" lIns="16881" tIns="25322" rIns="16881" bIns="25322">
                  <a:spAutoFit/>
                </a:bodyPr>
                <a:lstStyle/>
                <a:p>
                  <a:pPr defTabSz="422041">
                    <a:lnSpc>
                      <a:spcPct val="70000"/>
                    </a:lnSpc>
                  </a:pPr>
                  <a:r>
                    <a:rPr lang="th-TH" sz="1477" b="1" spc="-55" dirty="0">
                      <a:solidFill>
                        <a:prstClr val="white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/>
                  </a:r>
                  <a:br>
                    <a:rPr lang="th-TH" sz="1477" b="1" spc="-55" dirty="0">
                      <a:solidFill>
                        <a:prstClr val="white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</a:br>
                  <a:r>
                    <a:rPr lang="th-TH" sz="1477" b="1" spc="-55" dirty="0">
                      <a:solidFill>
                        <a:prstClr val="white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>จับคู่ออนไลน์</a:t>
                  </a:r>
                  <a:br>
                    <a:rPr lang="th-TH" sz="1477" b="1" spc="-55" dirty="0">
                      <a:solidFill>
                        <a:prstClr val="white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</a:br>
                  <a:r>
                    <a:rPr lang="th-TH" sz="1477" b="1" spc="-55" dirty="0">
                      <a:solidFill>
                        <a:prstClr val="white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>ตลาดเกษตรสุขใจ</a:t>
                  </a:r>
                  <a:endParaRPr lang="en-US" sz="1477" spc="-55" dirty="0">
                    <a:solidFill>
                      <a:prstClr val="white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endParaRPr>
                </a:p>
              </p:txBody>
            </p:sp>
          </p:grpSp>
          <p:sp>
            <p:nvSpPr>
              <p:cNvPr id="68" name="Rectangle 67"/>
              <p:cNvSpPr/>
              <p:nvPr/>
            </p:nvSpPr>
            <p:spPr>
              <a:xfrm>
                <a:off x="5361149" y="4489051"/>
                <a:ext cx="1838123" cy="499509"/>
              </a:xfrm>
              <a:prstGeom prst="rect">
                <a:avLst/>
              </a:prstGeom>
              <a:noFill/>
            </p:spPr>
            <p:txBody>
              <a:bodyPr wrap="square" lIns="16881" tIns="25322" rIns="16881" bIns="25322">
                <a:spAutoFit/>
              </a:bodyPr>
              <a:lstStyle/>
              <a:p>
                <a:pPr algn="r" defTabSz="422041">
                  <a:lnSpc>
                    <a:spcPct val="70000"/>
                  </a:lnSpc>
                </a:pPr>
                <a:r>
                  <a:rPr lang="en-US" sz="1477" b="1" spc="-65" dirty="0">
                    <a:solidFill>
                      <a:srgbClr val="318E45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GAP/Q</a:t>
                </a:r>
                <a:r>
                  <a:rPr lang="th-TH" sz="1477" b="1" spc="-65" dirty="0">
                    <a:solidFill>
                      <a:srgbClr val="318E45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/>
                </a:r>
                <a:br>
                  <a:rPr lang="th-TH" sz="1477" b="1" spc="-65" dirty="0">
                    <a:solidFill>
                      <a:srgbClr val="318E45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</a:br>
                <a:r>
                  <a:rPr lang="th-TH" sz="1477" b="1" spc="-65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แฟรนไชส์</a:t>
                </a:r>
                <a:br>
                  <a:rPr lang="th-TH" sz="1477" b="1" spc="-65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</a:br>
                <a:r>
                  <a:rPr lang="th-TH" sz="1477" b="1" spc="-65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ร้านค้าชุมชน</a:t>
                </a:r>
                <a:endParaRPr lang="en-US" sz="1477" spc="-65" dirty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6363292" y="4994671"/>
                <a:ext cx="835981" cy="649904"/>
              </a:xfrm>
              <a:prstGeom prst="rect">
                <a:avLst/>
              </a:prstGeom>
              <a:noFill/>
            </p:spPr>
            <p:txBody>
              <a:bodyPr wrap="square" lIns="16881" tIns="25322" rIns="16881" bIns="25322">
                <a:spAutoFit/>
              </a:bodyPr>
              <a:lstStyle/>
              <a:p>
                <a:pPr algn="r" defTabSz="422041">
                  <a:lnSpc>
                    <a:spcPct val="70000"/>
                  </a:lnSpc>
                </a:pPr>
                <a:r>
                  <a:rPr lang="th-TH" sz="1477" b="1" spc="-65" dirty="0">
                    <a:solidFill>
                      <a:prstClr val="white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ห้องค้าสบายใจ</a:t>
                </a:r>
                <a:br>
                  <a:rPr lang="th-TH" sz="1477" b="1" spc="-65" dirty="0">
                    <a:solidFill>
                      <a:prstClr val="white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</a:br>
                <a:r>
                  <a:rPr lang="en-US" sz="1477" b="1" spc="-65" dirty="0">
                    <a:solidFill>
                      <a:srgbClr val="70AD47">
                        <a:lumMod val="20000"/>
                        <a:lumOff val="80000"/>
                      </a:srgbClr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Service</a:t>
                </a:r>
                <a:br>
                  <a:rPr lang="en-US" sz="1477" b="1" spc="-65" dirty="0">
                    <a:solidFill>
                      <a:srgbClr val="70AD47">
                        <a:lumMod val="20000"/>
                        <a:lumOff val="80000"/>
                      </a:srgbClr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</a:br>
                <a:r>
                  <a:rPr lang="en-US" sz="1477" b="1" spc="-65" dirty="0">
                    <a:solidFill>
                      <a:srgbClr val="70AD47">
                        <a:lumMod val="20000"/>
                        <a:lumOff val="80000"/>
                      </a:srgbClr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Matching</a:t>
                </a:r>
                <a:br>
                  <a:rPr lang="en-US" sz="1477" b="1" spc="-65" dirty="0">
                    <a:solidFill>
                      <a:srgbClr val="70AD47">
                        <a:lumMod val="20000"/>
                        <a:lumOff val="80000"/>
                      </a:srgbClr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</a:br>
                <a:r>
                  <a:rPr lang="en-US" sz="1477" b="1" spc="-65" dirty="0">
                    <a:solidFill>
                      <a:srgbClr val="70AD47">
                        <a:lumMod val="20000"/>
                        <a:lumOff val="80000"/>
                      </a:srgbClr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Market</a:t>
                </a:r>
                <a:endParaRPr lang="en-US" sz="1477" spc="-65" dirty="0">
                  <a:solidFill>
                    <a:srgbClr val="70AD47">
                      <a:lumMod val="20000"/>
                      <a:lumOff val="80000"/>
                    </a:srgb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</p:grpSp>
      </p:grpSp>
      <p:sp>
        <p:nvSpPr>
          <p:cNvPr id="86" name="Rectangle 85"/>
          <p:cNvSpPr/>
          <p:nvPr/>
        </p:nvSpPr>
        <p:spPr>
          <a:xfrm>
            <a:off x="84958" y="342238"/>
            <a:ext cx="1711569" cy="487155"/>
          </a:xfrm>
          <a:prstGeom prst="rect">
            <a:avLst/>
          </a:prstGeom>
          <a:solidFill>
            <a:srgbClr val="299F45"/>
          </a:solidFill>
        </p:spPr>
        <p:txBody>
          <a:bodyPr wrap="square" lIns="16881" tIns="50644" rIns="16881" bIns="0" anchor="ctr">
            <a:spAutoFit/>
          </a:bodyPr>
          <a:lstStyle/>
          <a:p>
            <a:pPr algn="ctr" defTabSz="422041">
              <a:lnSpc>
                <a:spcPts val="1662"/>
              </a:lnSpc>
            </a:pPr>
            <a:r>
              <a:rPr lang="en-US" sz="2215" b="1" dirty="0">
                <a:solidFill>
                  <a:srgbClr val="70AD47">
                    <a:lumMod val="40000"/>
                    <a:lumOff val="60000"/>
                  </a:srgb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Q4U</a:t>
            </a:r>
            <a:r>
              <a:rPr lang="th-TH" sz="1846" b="1" dirty="0">
                <a:solidFill>
                  <a:prstClr val="white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th-TH" sz="1846" b="1" dirty="0">
                <a:solidFill>
                  <a:prstClr val="white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2215" b="1" dirty="0">
                <a:solidFill>
                  <a:prstClr val="white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Free Franchise</a:t>
            </a:r>
          </a:p>
        </p:txBody>
      </p:sp>
      <p:sp>
        <p:nvSpPr>
          <p:cNvPr id="108" name="Oval 107"/>
          <p:cNvSpPr/>
          <p:nvPr/>
        </p:nvSpPr>
        <p:spPr>
          <a:xfrm>
            <a:off x="2561047" y="1181644"/>
            <a:ext cx="4016620" cy="40166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39A0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22041"/>
            <a:endParaRPr lang="en-US" sz="1800">
              <a:solidFill>
                <a:prstClr val="white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224137" y="1937314"/>
            <a:ext cx="2784208" cy="2547654"/>
            <a:chOff x="3054435" y="1909589"/>
            <a:chExt cx="2172548" cy="1987962"/>
          </a:xfrm>
        </p:grpSpPr>
        <p:grpSp>
          <p:nvGrpSpPr>
            <p:cNvPr id="5" name="Group 4"/>
            <p:cNvGrpSpPr/>
            <p:nvPr/>
          </p:nvGrpSpPr>
          <p:grpSpPr>
            <a:xfrm>
              <a:off x="3054435" y="2516726"/>
              <a:ext cx="773688" cy="773688"/>
              <a:chOff x="3268698" y="1740912"/>
              <a:chExt cx="1084584" cy="1084584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3268698" y="1740912"/>
                <a:ext cx="1084584" cy="108458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22041"/>
                <a:endParaRPr lang="en-US" sz="1800">
                  <a:solidFill>
                    <a:prstClr val="white"/>
                  </a:solidFill>
                </a:endParaRPr>
              </a:p>
            </p:txBody>
          </p:sp>
          <p:pic>
            <p:nvPicPr>
              <p:cNvPr id="81" name="Picture 80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694" b="26448"/>
              <a:stretch/>
            </p:blipFill>
            <p:spPr>
              <a:xfrm>
                <a:off x="3381222" y="2010163"/>
                <a:ext cx="859536" cy="555286"/>
              </a:xfrm>
              <a:prstGeom prst="rect">
                <a:avLst/>
              </a:prstGeom>
            </p:spPr>
          </p:pic>
        </p:grpSp>
        <p:grpSp>
          <p:nvGrpSpPr>
            <p:cNvPr id="84" name="Group 83"/>
            <p:cNvGrpSpPr/>
            <p:nvPr/>
          </p:nvGrpSpPr>
          <p:grpSpPr>
            <a:xfrm>
              <a:off x="3745867" y="1909589"/>
              <a:ext cx="773688" cy="773688"/>
              <a:chOff x="3268698" y="1740912"/>
              <a:chExt cx="1084584" cy="1084584"/>
            </a:xfrm>
          </p:grpSpPr>
          <p:sp>
            <p:nvSpPr>
              <p:cNvPr id="94" name="Oval 93"/>
              <p:cNvSpPr/>
              <p:nvPr/>
            </p:nvSpPr>
            <p:spPr>
              <a:xfrm>
                <a:off x="3268698" y="1740912"/>
                <a:ext cx="1084584" cy="108458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22041"/>
                <a:endParaRPr lang="en-US" sz="1800">
                  <a:solidFill>
                    <a:prstClr val="white"/>
                  </a:solidFill>
                </a:endParaRPr>
              </a:p>
            </p:txBody>
          </p:sp>
          <p:pic>
            <p:nvPicPr>
              <p:cNvPr id="96" name="Picture 95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694" b="26448"/>
              <a:stretch/>
            </p:blipFill>
            <p:spPr>
              <a:xfrm>
                <a:off x="3381222" y="2010163"/>
                <a:ext cx="859536" cy="555286"/>
              </a:xfrm>
              <a:prstGeom prst="rect">
                <a:avLst/>
              </a:prstGeom>
            </p:spPr>
          </p:pic>
        </p:grpSp>
        <p:grpSp>
          <p:nvGrpSpPr>
            <p:cNvPr id="97" name="Group 96"/>
            <p:cNvGrpSpPr/>
            <p:nvPr/>
          </p:nvGrpSpPr>
          <p:grpSpPr>
            <a:xfrm>
              <a:off x="3743502" y="3123863"/>
              <a:ext cx="773688" cy="773688"/>
              <a:chOff x="3268698" y="1740912"/>
              <a:chExt cx="1084584" cy="1084584"/>
            </a:xfrm>
          </p:grpSpPr>
          <p:sp>
            <p:nvSpPr>
              <p:cNvPr id="98" name="Oval 97"/>
              <p:cNvSpPr/>
              <p:nvPr/>
            </p:nvSpPr>
            <p:spPr>
              <a:xfrm>
                <a:off x="3268698" y="1740912"/>
                <a:ext cx="1084584" cy="108458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22041"/>
                <a:endParaRPr lang="en-US" sz="1800">
                  <a:solidFill>
                    <a:prstClr val="white"/>
                  </a:solidFill>
                </a:endParaRPr>
              </a:p>
            </p:txBody>
          </p:sp>
          <p:pic>
            <p:nvPicPr>
              <p:cNvPr id="99" name="Picture 9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694" b="26448"/>
              <a:stretch/>
            </p:blipFill>
            <p:spPr>
              <a:xfrm>
                <a:off x="3381222" y="2010163"/>
                <a:ext cx="859536" cy="555286"/>
              </a:xfrm>
              <a:prstGeom prst="rect">
                <a:avLst/>
              </a:prstGeom>
            </p:spPr>
          </p:pic>
        </p:grpSp>
        <p:grpSp>
          <p:nvGrpSpPr>
            <p:cNvPr id="100" name="Group 99"/>
            <p:cNvGrpSpPr/>
            <p:nvPr/>
          </p:nvGrpSpPr>
          <p:grpSpPr>
            <a:xfrm>
              <a:off x="4453295" y="2516726"/>
              <a:ext cx="773688" cy="773688"/>
              <a:chOff x="3268698" y="1740912"/>
              <a:chExt cx="1084584" cy="1084584"/>
            </a:xfrm>
          </p:grpSpPr>
          <p:sp>
            <p:nvSpPr>
              <p:cNvPr id="101" name="Oval 100"/>
              <p:cNvSpPr/>
              <p:nvPr/>
            </p:nvSpPr>
            <p:spPr>
              <a:xfrm>
                <a:off x="3268698" y="1740912"/>
                <a:ext cx="1084584" cy="108458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22041"/>
                <a:endParaRPr lang="en-US" sz="1800">
                  <a:solidFill>
                    <a:prstClr val="white"/>
                  </a:solidFill>
                </a:endParaRPr>
              </a:p>
            </p:txBody>
          </p:sp>
          <p:pic>
            <p:nvPicPr>
              <p:cNvPr id="104" name="Picture 103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694" b="26448"/>
              <a:stretch/>
            </p:blipFill>
            <p:spPr>
              <a:xfrm>
                <a:off x="3381222" y="2010163"/>
                <a:ext cx="859536" cy="555286"/>
              </a:xfrm>
              <a:prstGeom prst="rect">
                <a:avLst/>
              </a:prstGeom>
            </p:spPr>
          </p:pic>
        </p:grpSp>
        <p:sp>
          <p:nvSpPr>
            <p:cNvPr id="105" name="Oval 104"/>
            <p:cNvSpPr/>
            <p:nvPr/>
          </p:nvSpPr>
          <p:spPr>
            <a:xfrm>
              <a:off x="3339932" y="2114139"/>
              <a:ext cx="1597907" cy="1597907"/>
            </a:xfrm>
            <a:prstGeom prst="ellipse">
              <a:avLst/>
            </a:prstGeom>
            <a:noFill/>
            <a:ln w="73025">
              <a:solidFill>
                <a:schemeClr val="accent6"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22041"/>
              <a:endParaRPr lang="en-US" sz="1800">
                <a:solidFill>
                  <a:prstClr val="white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01905" y="945556"/>
            <a:ext cx="2556115" cy="2046714"/>
            <a:chOff x="236372" y="732360"/>
            <a:chExt cx="2630800" cy="2217274"/>
          </a:xfrm>
        </p:grpSpPr>
        <p:sp>
          <p:nvSpPr>
            <p:cNvPr id="114" name="Rectangle 113"/>
            <p:cNvSpPr/>
            <p:nvPr/>
          </p:nvSpPr>
          <p:spPr>
            <a:xfrm>
              <a:off x="236372" y="732360"/>
              <a:ext cx="2543404" cy="221727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  <a:prstDash val="dash"/>
            </a:ln>
          </p:spPr>
          <p:txBody>
            <a:bodyPr wrap="square" lIns="16881" tIns="25322" rIns="16881" bIns="0">
              <a:spAutoFit/>
            </a:bodyPr>
            <a:lstStyle/>
            <a:p>
              <a:pPr algn="ctr" defTabSz="422041">
                <a:lnSpc>
                  <a:spcPct val="70000"/>
                </a:lnSpc>
              </a:pPr>
              <a:r>
                <a:rPr lang="en-US" sz="2215" b="1" spc="-65" dirty="0">
                  <a:solidFill>
                    <a:srgbClr val="318E45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Smart Farmer</a:t>
              </a:r>
              <a:r>
                <a:rPr lang="th-TH" sz="1846" b="1" spc="-65" dirty="0">
                  <a:solidFill>
                    <a:srgbClr val="318E45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/>
              </a:r>
              <a:br>
                <a:rPr lang="th-TH" sz="1846" b="1" spc="-65" dirty="0">
                  <a:solidFill>
                    <a:srgbClr val="318E45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</a:br>
              <a:endParaRPr lang="en-US" sz="1846" b="1" spc="-65" dirty="0">
                <a:solidFill>
                  <a:srgbClr val="318E45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  <a:p>
              <a:pPr algn="ctr" defTabSz="422041">
                <a:lnSpc>
                  <a:spcPct val="70000"/>
                </a:lnSpc>
              </a:pPr>
              <a:endParaRPr lang="en-US" sz="1846" b="1" spc="-65" dirty="0">
                <a:solidFill>
                  <a:srgbClr val="318E45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  <a:p>
              <a:pPr algn="ctr" defTabSz="422041">
                <a:lnSpc>
                  <a:spcPct val="70000"/>
                </a:lnSpc>
              </a:pPr>
              <a:endParaRPr lang="en-US" sz="1846" b="1" spc="-65" dirty="0">
                <a:solidFill>
                  <a:srgbClr val="318E45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  <a:p>
              <a:pPr algn="ctr" defTabSz="422041">
                <a:lnSpc>
                  <a:spcPct val="70000"/>
                </a:lnSpc>
              </a:pPr>
              <a:endParaRPr lang="en-US" sz="1846" b="1" spc="-65" dirty="0">
                <a:solidFill>
                  <a:srgbClr val="318E45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  <a:p>
              <a:pPr algn="ctr" defTabSz="422041">
                <a:lnSpc>
                  <a:spcPct val="70000"/>
                </a:lnSpc>
              </a:pPr>
              <a:endParaRPr lang="en-US" sz="1846" b="1" spc="-65" dirty="0">
                <a:solidFill>
                  <a:srgbClr val="318E45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  <a:p>
              <a:pPr algn="ctr" defTabSz="422041">
                <a:lnSpc>
                  <a:spcPct val="70000"/>
                </a:lnSpc>
              </a:pPr>
              <a:endParaRPr lang="en-US" sz="1846" b="1" spc="-65" dirty="0">
                <a:solidFill>
                  <a:srgbClr val="318E45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  <a:p>
              <a:pPr algn="ctr" defTabSz="422041">
                <a:lnSpc>
                  <a:spcPct val="70000"/>
                </a:lnSpc>
              </a:pPr>
              <a:endParaRPr lang="en-US" sz="1846" b="1" spc="-65" dirty="0">
                <a:solidFill>
                  <a:srgbClr val="318E45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  <a:p>
              <a:pPr algn="ctr" defTabSz="422041">
                <a:lnSpc>
                  <a:spcPct val="70000"/>
                </a:lnSpc>
              </a:pPr>
              <a:endParaRPr lang="en-US" sz="1800" spc="-65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92774" y="1051392"/>
              <a:ext cx="1374398" cy="1714824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22041"/>
              <a:r>
                <a:rPr lang="en-US" sz="1477" b="1" spc="-28" dirty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SMART Farmer</a:t>
              </a:r>
              <a:br>
                <a:rPr lang="en-US" sz="1477" b="1" spc="-28" dirty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</a:br>
              <a:r>
                <a:rPr lang="en-US" sz="1477" b="1" spc="-28" dirty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GAP Farmer</a:t>
              </a:r>
              <a:br>
                <a:rPr lang="en-US" sz="1477" b="1" spc="-28" dirty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</a:br>
              <a:r>
                <a:rPr lang="en-US" sz="1477" b="1" spc="-28" dirty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Q Farmer</a:t>
              </a:r>
              <a:br>
                <a:rPr lang="en-US" sz="1477" b="1" spc="-28" dirty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</a:br>
              <a:r>
                <a:rPr lang="en-US" sz="1477" b="1" spc="-28" dirty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Organic Farmer</a:t>
              </a:r>
              <a:br>
                <a:rPr lang="en-US" sz="1477" b="1" spc="-28" dirty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</a:br>
              <a:r>
                <a:rPr lang="en-US" sz="1477" b="1" spc="-28" dirty="0" err="1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Agri</a:t>
              </a:r>
              <a:r>
                <a:rPr lang="en-US" sz="1477" b="1" spc="-28" dirty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 SMEs</a:t>
              </a:r>
              <a:br>
                <a:rPr lang="en-US" sz="1477" b="1" spc="-28" dirty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</a:br>
              <a:r>
                <a:rPr lang="en-US" sz="1477" b="1" spc="-28" dirty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Community SMEs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306204" y="2564366"/>
              <a:ext cx="2427512" cy="38311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22041"/>
              <a:r>
                <a:rPr lang="en-US" sz="1477" b="1" dirty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New Blood </a:t>
              </a:r>
              <a:r>
                <a:rPr lang="en-US" sz="1477" b="1" dirty="0" err="1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Agri</a:t>
              </a:r>
              <a:r>
                <a:rPr lang="en-US" sz="1477" b="1" dirty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-Entrepreneurs</a:t>
              </a:r>
            </a:p>
          </p:txBody>
        </p:sp>
        <p:pic>
          <p:nvPicPr>
            <p:cNvPr id="2054" name="Picture 6" descr="Image result for people vector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204" y="1167893"/>
              <a:ext cx="1287116" cy="1246472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5" name="Group 124"/>
          <p:cNvGrpSpPr/>
          <p:nvPr/>
        </p:nvGrpSpPr>
        <p:grpSpPr>
          <a:xfrm>
            <a:off x="2989504" y="422709"/>
            <a:ext cx="4322238" cy="1453986"/>
            <a:chOff x="3238630" y="172184"/>
            <a:chExt cx="4682424" cy="1575152"/>
          </a:xfrm>
        </p:grpSpPr>
        <p:grpSp>
          <p:nvGrpSpPr>
            <p:cNvPr id="19" name="Group 18"/>
            <p:cNvGrpSpPr/>
            <p:nvPr/>
          </p:nvGrpSpPr>
          <p:grpSpPr>
            <a:xfrm>
              <a:off x="4283033" y="847888"/>
              <a:ext cx="1324033" cy="892159"/>
              <a:chOff x="3886972" y="705318"/>
              <a:chExt cx="1324033" cy="892159"/>
            </a:xfrm>
            <a:solidFill>
              <a:schemeClr val="accent6">
                <a:lumMod val="40000"/>
                <a:lumOff val="60000"/>
              </a:schemeClr>
            </a:solidFill>
          </p:grpSpPr>
          <p:grpSp>
            <p:nvGrpSpPr>
              <p:cNvPr id="121" name="Group 120"/>
              <p:cNvGrpSpPr/>
              <p:nvPr/>
            </p:nvGrpSpPr>
            <p:grpSpPr>
              <a:xfrm>
                <a:off x="3886972" y="705318"/>
                <a:ext cx="1324033" cy="892159"/>
                <a:chOff x="483869" y="5487439"/>
                <a:chExt cx="1517612" cy="725205"/>
              </a:xfrm>
              <a:grpFill/>
            </p:grpSpPr>
            <p:sp>
              <p:nvSpPr>
                <p:cNvPr id="122" name="Rounded Rectangle 121"/>
                <p:cNvSpPr/>
                <p:nvPr/>
              </p:nvSpPr>
              <p:spPr>
                <a:xfrm>
                  <a:off x="660916" y="5487439"/>
                  <a:ext cx="1200972" cy="661167"/>
                </a:xfrm>
                <a:prstGeom prst="roundRect">
                  <a:avLst/>
                </a:prstGeom>
                <a:grpFill/>
                <a:ln w="1905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22041"/>
                  <a:endParaRPr lang="en-US" sz="18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483869" y="5781142"/>
                  <a:ext cx="1517612" cy="43150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defTabSz="422041">
                    <a:lnSpc>
                      <a:spcPct val="70000"/>
                    </a:lnSpc>
                  </a:pPr>
                  <a:endParaRPr lang="th-TH" sz="1846" b="1" spc="-46" dirty="0">
                    <a:solidFill>
                      <a:srgbClr val="318B45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endParaRPr>
                </a:p>
                <a:p>
                  <a:pPr algn="ctr" defTabSz="422041">
                    <a:lnSpc>
                      <a:spcPct val="70000"/>
                    </a:lnSpc>
                  </a:pPr>
                  <a:r>
                    <a:rPr lang="en-US" sz="1846" b="1" spc="-46" dirty="0">
                      <a:solidFill>
                        <a:srgbClr val="318B45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>NETWORK</a:t>
                  </a:r>
                </a:p>
              </p:txBody>
            </p:sp>
          </p:grpSp>
          <p:pic>
            <p:nvPicPr>
              <p:cNvPr id="120" name="Picture 119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694" b="26448"/>
              <a:stretch/>
            </p:blipFill>
            <p:spPr>
              <a:xfrm>
                <a:off x="4103333" y="733212"/>
                <a:ext cx="928895" cy="600094"/>
              </a:xfrm>
              <a:prstGeom prst="rect">
                <a:avLst/>
              </a:prstGeom>
              <a:grpFill/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3626978" y="172184"/>
              <a:ext cx="875642" cy="803057"/>
              <a:chOff x="3071550" y="-723342"/>
              <a:chExt cx="875642" cy="803057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28462" y="-723342"/>
                <a:ext cx="583857" cy="583857"/>
              </a:xfrm>
              <a:prstGeom prst="rect">
                <a:avLst/>
              </a:prstGeom>
            </p:spPr>
          </p:pic>
          <p:sp>
            <p:nvSpPr>
              <p:cNvPr id="126" name="Rectangle 125"/>
              <p:cNvSpPr/>
              <p:nvPr/>
            </p:nvSpPr>
            <p:spPr>
              <a:xfrm>
                <a:off x="3071550" y="-266561"/>
                <a:ext cx="875642" cy="3462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422041"/>
                <a:r>
                  <a:rPr lang="en-US" sz="1477" b="1" dirty="0" err="1">
                    <a:solidFill>
                      <a:srgbClr val="339348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QR</a:t>
                </a:r>
                <a:r>
                  <a:rPr lang="en-US" sz="1477" dirty="0" err="1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Trace</a:t>
                </a:r>
                <a:endParaRPr lang="en-US" sz="1477" dirty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</p:grpSp>
        <p:pic>
          <p:nvPicPr>
            <p:cNvPr id="2060" name="Picture 12" descr="Image result for สินค้า GI"/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8630" y="887378"/>
              <a:ext cx="563808" cy="582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Image result for OTOP logo"/>
            <p:cNvPicPr>
              <a:picLocks noChangeAspect="1" noChangeArrowheads="1"/>
            </p:cNvPicPr>
            <p:nvPr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1814" y="1310089"/>
              <a:ext cx="437247" cy="437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18" descr="Image result for organic thailand logo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638"/>
            <a:stretch/>
          </p:blipFill>
          <p:spPr bwMode="auto">
            <a:xfrm>
              <a:off x="5398240" y="200999"/>
              <a:ext cx="805613" cy="671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8" name="Picture 20" descr="Image result for PGS สินค้า โลโก้"/>
            <p:cNvPicPr>
              <a:picLocks noChangeAspect="1" noChangeArrowheads="1"/>
            </p:cNvPicPr>
            <p:nvPr/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1482" y="1278672"/>
              <a:ext cx="526265" cy="431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7" name="Group 26"/>
            <p:cNvGrpSpPr/>
            <p:nvPr/>
          </p:nvGrpSpPr>
          <p:grpSpPr>
            <a:xfrm>
              <a:off x="5394099" y="974186"/>
              <a:ext cx="2526955" cy="292852"/>
              <a:chOff x="5393240" y="963336"/>
              <a:chExt cx="2526955" cy="292852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5975094" y="963336"/>
                <a:ext cx="1459692" cy="292852"/>
              </a:xfrm>
              <a:prstGeom prst="ellipse">
                <a:avLst/>
              </a:prstGeom>
              <a:solidFill>
                <a:schemeClr val="bg1"/>
              </a:solidFill>
              <a:ln w="222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22041"/>
                <a:endParaRPr lang="en-US" sz="1108">
                  <a:solidFill>
                    <a:prstClr val="white"/>
                  </a:solidFill>
                </a:endParaRPr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5393240" y="988191"/>
                <a:ext cx="2526955" cy="250833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 defTabSz="422041">
                  <a:lnSpc>
                    <a:spcPct val="70000"/>
                  </a:lnSpc>
                </a:pPr>
                <a:r>
                  <a:rPr lang="en-US" sz="1292" b="1" spc="-46" dirty="0">
                    <a:solidFill>
                      <a:srgbClr val="ED7D31">
                        <a:lumMod val="75000"/>
                      </a:srgbClr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Consumer Product</a:t>
                </a:r>
                <a:endParaRPr lang="en-US" sz="1292" spc="-46" dirty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3706282" y="4640720"/>
            <a:ext cx="1728841" cy="1186787"/>
            <a:chOff x="4015138" y="4741696"/>
            <a:chExt cx="1872911" cy="1285686"/>
          </a:xfrm>
        </p:grpSpPr>
        <p:grpSp>
          <p:nvGrpSpPr>
            <p:cNvPr id="14" name="Group 13"/>
            <p:cNvGrpSpPr/>
            <p:nvPr/>
          </p:nvGrpSpPr>
          <p:grpSpPr>
            <a:xfrm>
              <a:off x="4015138" y="5150855"/>
              <a:ext cx="1872911" cy="876527"/>
              <a:chOff x="322650" y="5340096"/>
              <a:chExt cx="1872911" cy="876527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521208" y="5340096"/>
                <a:ext cx="1482140" cy="815957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22041"/>
                <a:endParaRPr lang="en-US" sz="1800">
                  <a:solidFill>
                    <a:prstClr val="white"/>
                  </a:solidFill>
                </a:endParaRPr>
              </a:p>
            </p:txBody>
          </p:sp>
          <p:pic>
            <p:nvPicPr>
              <p:cNvPr id="106" name="Picture 2" descr="ไม่มีข้อความกำกับภาพอัตโนมัติ"/>
              <p:cNvPicPr>
                <a:picLocks noChangeAspect="1" noChangeArrowheads="1"/>
              </p:cNvPicPr>
              <p:nvPr/>
            </p:nvPicPr>
            <p:blipFill rotWithShape="1">
              <a:blip r:embed="rId1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971" b="43932"/>
              <a:stretch/>
            </p:blipFill>
            <p:spPr bwMode="auto">
              <a:xfrm>
                <a:off x="564494" y="5340096"/>
                <a:ext cx="1438854" cy="3898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7" name="Rectangle 106"/>
              <p:cNvSpPr/>
              <p:nvPr/>
            </p:nvSpPr>
            <p:spPr>
              <a:xfrm>
                <a:off x="322650" y="5734130"/>
                <a:ext cx="1872911" cy="4824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422041">
                  <a:lnSpc>
                    <a:spcPct val="70000"/>
                  </a:lnSpc>
                </a:pPr>
                <a:r>
                  <a:rPr lang="en-US" sz="1800" b="1" spc="-46" dirty="0">
                    <a:solidFill>
                      <a:srgbClr val="318E45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Matching Platform</a:t>
                </a:r>
                <a:r>
                  <a:rPr lang="en-US" sz="1800" spc="-46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/>
                </a:r>
                <a:br>
                  <a:rPr lang="en-US" sz="1800" spc="-46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</a:br>
                <a:r>
                  <a:rPr lang="en-US" sz="1477" b="1" spc="-46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“</a:t>
                </a:r>
                <a:r>
                  <a:rPr lang="th-TH" sz="1477" b="1" spc="-46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ตลาดเกษตรสุขใจ</a:t>
                </a:r>
                <a:r>
                  <a:rPr lang="en-US" sz="1477" b="1" spc="-46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”</a:t>
                </a:r>
              </a:p>
            </p:txBody>
          </p:sp>
        </p:grpSp>
        <p:cxnSp>
          <p:nvCxnSpPr>
            <p:cNvPr id="173" name="Straight Arrow Connector 172"/>
            <p:cNvCxnSpPr>
              <a:cxnSpLocks/>
              <a:stCxn id="106" idx="0"/>
            </p:cNvCxnSpPr>
            <p:nvPr/>
          </p:nvCxnSpPr>
          <p:spPr>
            <a:xfrm flipV="1">
              <a:off x="4976409" y="4741696"/>
              <a:ext cx="8444" cy="409159"/>
            </a:xfrm>
            <a:prstGeom prst="straightConnector1">
              <a:avLst/>
            </a:prstGeom>
            <a:ln w="38100">
              <a:solidFill>
                <a:srgbClr val="8AC63F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1144016" y="4417521"/>
            <a:ext cx="2660875" cy="1296278"/>
            <a:chOff x="1239350" y="4499896"/>
            <a:chExt cx="2882615" cy="1404301"/>
          </a:xfrm>
        </p:grpSpPr>
        <p:grpSp>
          <p:nvGrpSpPr>
            <p:cNvPr id="109" name="Group 108"/>
            <p:cNvGrpSpPr/>
            <p:nvPr/>
          </p:nvGrpSpPr>
          <p:grpSpPr>
            <a:xfrm>
              <a:off x="1239350" y="4710295"/>
              <a:ext cx="2526955" cy="873086"/>
              <a:chOff x="30803" y="5340097"/>
              <a:chExt cx="1972545" cy="785749"/>
            </a:xfrm>
          </p:grpSpPr>
          <p:sp>
            <p:nvSpPr>
              <p:cNvPr id="110" name="Rounded Rectangle 109"/>
              <p:cNvSpPr/>
              <p:nvPr/>
            </p:nvSpPr>
            <p:spPr>
              <a:xfrm>
                <a:off x="39017" y="5340097"/>
                <a:ext cx="1964331" cy="73750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22041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30803" y="5425116"/>
                <a:ext cx="1972545" cy="70073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 defTabSz="422041">
                  <a:lnSpc>
                    <a:spcPct val="70000"/>
                  </a:lnSpc>
                </a:pPr>
                <a:r>
                  <a:rPr lang="en-US" sz="2215" b="1" spc="-46" dirty="0">
                    <a:solidFill>
                      <a:srgbClr val="ED7D31"/>
                    </a:solidFill>
                    <a:latin typeface="Segoe Script" panose="030B0504020000000003" pitchFamily="66" charset="0"/>
                    <a:cs typeface="TH SarabunPSK" panose="020B0500040200020003" pitchFamily="34" charset="-34"/>
                  </a:rPr>
                  <a:t>Hello Trade</a:t>
                </a:r>
              </a:p>
              <a:p>
                <a:pPr defTabSz="422041">
                  <a:lnSpc>
                    <a:spcPct val="70000"/>
                  </a:lnSpc>
                </a:pPr>
                <a:r>
                  <a:rPr lang="en-US" sz="1800" b="1" spc="-46" dirty="0">
                    <a:solidFill>
                      <a:srgbClr val="ED7D31">
                        <a:lumMod val="75000"/>
                      </a:srgbClr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Hello = </a:t>
                </a:r>
                <a:r>
                  <a:rPr lang="th-TH" sz="1800" b="1" spc="-46" dirty="0">
                    <a:solidFill>
                      <a:srgbClr val="ED7D31">
                        <a:lumMod val="75000"/>
                      </a:srgbClr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คำทักทายสากล</a:t>
                </a:r>
                <a:r>
                  <a:rPr lang="th-TH" sz="1800" b="1" spc="-46" dirty="0">
                    <a:solidFill>
                      <a:srgbClr val="318E45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/>
                </a:r>
                <a:br>
                  <a:rPr lang="th-TH" sz="1800" b="1" spc="-46" dirty="0">
                    <a:solidFill>
                      <a:srgbClr val="318E45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</a:br>
                <a:r>
                  <a:rPr lang="en-US" sz="1800" b="1" spc="-46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Trade = </a:t>
                </a:r>
                <a:r>
                  <a:rPr lang="th-TH" sz="1800" b="1" spc="-46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พ่อค้า (ทุกคนรู้จักคำนี้)</a:t>
                </a:r>
                <a:endParaRPr lang="en-US" sz="1800" b="1" spc="-46" dirty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</p:grpSp>
        <p:sp>
          <p:nvSpPr>
            <p:cNvPr id="116" name="Rectangle 115"/>
            <p:cNvSpPr/>
            <p:nvPr/>
          </p:nvSpPr>
          <p:spPr>
            <a:xfrm>
              <a:off x="1249874" y="5588763"/>
              <a:ext cx="2526956" cy="31543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 defTabSz="422041">
                <a:lnSpc>
                  <a:spcPct val="70000"/>
                </a:lnSpc>
              </a:pPr>
              <a:r>
                <a:rPr lang="en-US" sz="1846" b="1" spc="-46" dirty="0">
                  <a:solidFill>
                    <a:srgbClr val="ED7D31">
                      <a:lumMod val="75000"/>
                    </a:srgb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“</a:t>
              </a:r>
              <a:r>
                <a:rPr lang="th-TH" sz="1846" b="1" spc="-46" dirty="0">
                  <a:solidFill>
                    <a:srgbClr val="ED7D31">
                      <a:lumMod val="75000"/>
                    </a:srgb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เข้าใจง่ายต่อสากล</a:t>
              </a:r>
              <a:r>
                <a:rPr lang="en-US" sz="1846" b="1" spc="-46" dirty="0">
                  <a:solidFill>
                    <a:srgbClr val="ED7D31">
                      <a:lumMod val="75000"/>
                    </a:srgb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”</a:t>
              </a:r>
              <a:endParaRPr lang="en-US" sz="1846" spc="-46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cxnSp>
          <p:nvCxnSpPr>
            <p:cNvPr id="174" name="Straight Arrow Connector 173"/>
            <p:cNvCxnSpPr>
              <a:cxnSpLocks/>
            </p:cNvCxnSpPr>
            <p:nvPr/>
          </p:nvCxnSpPr>
          <p:spPr>
            <a:xfrm flipV="1">
              <a:off x="3738433" y="4499896"/>
              <a:ext cx="383532" cy="241800"/>
            </a:xfrm>
            <a:prstGeom prst="straightConnector1">
              <a:avLst/>
            </a:prstGeom>
            <a:ln w="38100">
              <a:solidFill>
                <a:srgbClr val="8AC63F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27" name="Group 126"/>
          <p:cNvGrpSpPr/>
          <p:nvPr/>
        </p:nvGrpSpPr>
        <p:grpSpPr>
          <a:xfrm>
            <a:off x="6018923" y="2638251"/>
            <a:ext cx="2855805" cy="1157777"/>
            <a:chOff x="6520499" y="2572355"/>
            <a:chExt cx="3093789" cy="1254258"/>
          </a:xfrm>
        </p:grpSpPr>
        <p:sp>
          <p:nvSpPr>
            <p:cNvPr id="93" name="Rectangle 92"/>
            <p:cNvSpPr/>
            <p:nvPr/>
          </p:nvSpPr>
          <p:spPr>
            <a:xfrm>
              <a:off x="7325945" y="2572355"/>
              <a:ext cx="2288343" cy="1254258"/>
            </a:xfrm>
            <a:prstGeom prst="rect">
              <a:avLst/>
            </a:prstGeom>
            <a:solidFill>
              <a:schemeClr val="bg1"/>
            </a:solidFill>
            <a:ln w="31750" cmpd="thickThin">
              <a:solidFill>
                <a:srgbClr val="8AC6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22041">
                <a:lnSpc>
                  <a:spcPts val="2215"/>
                </a:lnSpc>
              </a:pPr>
              <a:r>
                <a:rPr lang="th-TH" sz="2215" b="1" dirty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วงจรเศรษฐกิจคู่ขนาน</a:t>
              </a:r>
              <a:r>
                <a:rPr lang="th-TH" sz="1846" b="1" dirty="0">
                  <a:solidFill>
                    <a:srgbClr val="318E45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สร้างภูมิคุ้มกันก่อนให้แข่งขัน</a:t>
              </a:r>
              <a:r>
                <a:rPr lang="en-US" sz="1846" dirty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/>
              </a:r>
              <a:br>
                <a:rPr lang="en-US" sz="1846" dirty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</a:br>
              <a:r>
                <a:rPr lang="th-TH" sz="1846" spc="-65" dirty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สร้างธุรกิจให้เกษตรกร</a:t>
              </a:r>
              <a:br>
                <a:rPr lang="th-TH" sz="1846" spc="-65" dirty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</a:br>
              <a:r>
                <a:rPr lang="th-TH" sz="1846" spc="-65" dirty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และผู้ประกอบการเกษตรรุ่นต่อไป</a:t>
              </a:r>
              <a:endParaRPr lang="en-US" sz="1846" spc="-65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cxnSp>
          <p:nvCxnSpPr>
            <p:cNvPr id="176" name="Straight Arrow Connector 175"/>
            <p:cNvCxnSpPr>
              <a:cxnSpLocks/>
            </p:cNvCxnSpPr>
            <p:nvPr/>
          </p:nvCxnSpPr>
          <p:spPr>
            <a:xfrm>
              <a:off x="6520499" y="3183681"/>
              <a:ext cx="421321" cy="0"/>
            </a:xfrm>
            <a:prstGeom prst="straightConnector1">
              <a:avLst/>
            </a:prstGeom>
            <a:ln w="38100">
              <a:solidFill>
                <a:srgbClr val="8AC63F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649740" y="3096727"/>
            <a:ext cx="2637961" cy="1314000"/>
            <a:chOff x="703884" y="3069038"/>
            <a:chExt cx="2857791" cy="1423500"/>
          </a:xfrm>
        </p:grpSpPr>
        <p:grpSp>
          <p:nvGrpSpPr>
            <p:cNvPr id="16" name="Group 15"/>
            <p:cNvGrpSpPr/>
            <p:nvPr/>
          </p:nvGrpSpPr>
          <p:grpSpPr>
            <a:xfrm>
              <a:off x="703884" y="3069038"/>
              <a:ext cx="2271697" cy="1350338"/>
              <a:chOff x="469922" y="2617683"/>
              <a:chExt cx="2645648" cy="1572621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69922" y="2617683"/>
                <a:ext cx="2645648" cy="1572621"/>
              </a:xfrm>
              <a:prstGeom prst="roundRect">
                <a:avLst>
                  <a:gd name="adj" fmla="val 592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 defTabSz="422041"/>
                <a:r>
                  <a:rPr lang="th-TH" sz="1846" b="1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บัตร </a:t>
                </a:r>
                <a:r>
                  <a:rPr lang="en-US" sz="1846" b="1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“</a:t>
                </a:r>
                <a:r>
                  <a:rPr lang="th-TH" sz="1846" b="1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ซื้อง่ายขายคล่อง</a:t>
                </a:r>
                <a:r>
                  <a:rPr lang="en-US" sz="1846" b="1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”</a:t>
                </a:r>
                <a:endParaRPr lang="en-US" sz="2585" b="1" dirty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  <a:p>
                <a:pPr algn="ctr" defTabSz="422041"/>
                <a:endParaRPr lang="en-US" sz="2585" b="1" dirty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  <a:p>
                <a:pPr defTabSz="422041">
                  <a:lnSpc>
                    <a:spcPct val="70000"/>
                  </a:lnSpc>
                </a:pPr>
                <a:r>
                  <a:rPr lang="th-TH" sz="1846" b="1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1000 0168 1111 2435</a:t>
                </a:r>
                <a:r>
                  <a:rPr lang="en-US" sz="1800" b="1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/>
                </a:r>
                <a:br>
                  <a:rPr lang="en-US" sz="1800" b="1" dirty="0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</a:br>
                <a:r>
                  <a:rPr lang="en-US" sz="1846" b="1" dirty="0">
                    <a:solidFill>
                      <a:srgbClr val="70AD47">
                        <a:lumMod val="75000"/>
                      </a:srgbClr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MR.SMART FARMER</a:t>
                </a:r>
              </a:p>
              <a:p>
                <a:pPr defTabSz="422041">
                  <a:lnSpc>
                    <a:spcPct val="70000"/>
                  </a:lnSpc>
                </a:pPr>
                <a:r>
                  <a:rPr lang="en-US" sz="1292" b="1" dirty="0">
                    <a:solidFill>
                      <a:srgbClr val="6CA749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ISSUED 12/18 EXP 12/21</a:t>
                </a:r>
                <a:endParaRPr lang="en-US" sz="1800" b="1" dirty="0">
                  <a:solidFill>
                    <a:srgbClr val="6CA749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  <p:pic>
            <p:nvPicPr>
              <p:cNvPr id="2052" name="Picture 4" descr="Image result for credit chip vector"/>
              <p:cNvPicPr>
                <a:picLocks noChangeAspect="1" noChangeArrowheads="1"/>
              </p:cNvPicPr>
              <p:nvPr/>
            </p:nvPicPr>
            <p:blipFill>
              <a:blip r:embed="rId16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4398" y="3021035"/>
                <a:ext cx="396020" cy="3960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3" name="Picture 112" descr="D:\แผนยุทธศาสตร์ “พระพิรุณ”\ออกแบบหน้า Display app\MOAC- Hello, Trade Revised 29.6.15\LOGO MOAC Hello trade_Draft.1.png"/>
              <p:cNvPicPr>
                <a:picLocks noChangeAspect="1" noChangeArrowheads="1"/>
              </p:cNvPicPr>
              <p:nvPr/>
            </p:nvPicPr>
            <p:blipFill rotWithShape="1">
              <a:blip r:embed="rId1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225" b="13765"/>
              <a:stretch/>
            </p:blipFill>
            <p:spPr bwMode="auto">
              <a:xfrm>
                <a:off x="2309865" y="2987848"/>
                <a:ext cx="514411" cy="407161"/>
              </a:xfrm>
              <a:prstGeom prst="rect">
                <a:avLst/>
              </a:prstGeom>
              <a:noFill/>
              <a:ln>
                <a:noFill/>
              </a:ln>
              <a:extLst/>
            </p:spPr>
          </p:pic>
        </p:grpSp>
        <p:cxnSp>
          <p:nvCxnSpPr>
            <p:cNvPr id="175" name="Straight Arrow Connector 174"/>
            <p:cNvCxnSpPr/>
            <p:nvPr/>
          </p:nvCxnSpPr>
          <p:spPr>
            <a:xfrm flipV="1">
              <a:off x="2984111" y="3454218"/>
              <a:ext cx="479778" cy="11194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81" name="Rounded Rectangle 180"/>
            <p:cNvSpPr/>
            <p:nvPr/>
          </p:nvSpPr>
          <p:spPr>
            <a:xfrm>
              <a:off x="2562116" y="3768026"/>
              <a:ext cx="999559" cy="724512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422041"/>
              <a:endParaRPr lang="en-US" sz="1846">
                <a:solidFill>
                  <a:srgbClr val="ED7D31">
                    <a:lumMod val="50000"/>
                  </a:srgbClr>
                </a:solidFill>
              </a:endParaRPr>
            </a:p>
          </p:txBody>
        </p:sp>
      </p:grpSp>
      <p:sp>
        <p:nvSpPr>
          <p:cNvPr id="182" name="Rectangle 181"/>
          <p:cNvSpPr/>
          <p:nvPr/>
        </p:nvSpPr>
        <p:spPr>
          <a:xfrm>
            <a:off x="2368541" y="3758305"/>
            <a:ext cx="1957425" cy="68884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defTabSz="422041">
              <a:lnSpc>
                <a:spcPct val="70000"/>
              </a:lnSpc>
            </a:pPr>
            <a:r>
              <a:rPr lang="en-US" sz="1846" b="1" spc="-46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Demand+</a:t>
            </a:r>
            <a:br>
              <a:rPr lang="en-US" sz="1846" b="1" spc="-46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1846" b="1" spc="-46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Purchasing </a:t>
            </a:r>
            <a:br>
              <a:rPr lang="en-US" sz="1846" b="1" spc="-46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1846" b="1" spc="-46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Power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5399977" y="1381436"/>
            <a:ext cx="3480379" cy="1143498"/>
            <a:chOff x="5849974" y="1210805"/>
            <a:chExt cx="3770411" cy="1238790"/>
          </a:xfrm>
        </p:grpSpPr>
        <p:grpSp>
          <p:nvGrpSpPr>
            <p:cNvPr id="117" name="Group 116"/>
            <p:cNvGrpSpPr/>
            <p:nvPr/>
          </p:nvGrpSpPr>
          <p:grpSpPr>
            <a:xfrm>
              <a:off x="6604589" y="1378665"/>
              <a:ext cx="2124347" cy="809688"/>
              <a:chOff x="10254" y="5342981"/>
              <a:chExt cx="1976083" cy="1048289"/>
            </a:xfrm>
          </p:grpSpPr>
          <p:sp>
            <p:nvSpPr>
              <p:cNvPr id="118" name="Rounded Rectangle 117"/>
              <p:cNvSpPr/>
              <p:nvPr/>
            </p:nvSpPr>
            <p:spPr>
              <a:xfrm>
                <a:off x="10254" y="5342981"/>
                <a:ext cx="1964331" cy="73750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422041"/>
                <a:endParaRPr lang="en-US" sz="1846">
                  <a:solidFill>
                    <a:srgbClr val="ED7D31">
                      <a:lumMod val="50000"/>
                    </a:srgbClr>
                  </a:solidFill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13792" y="5425116"/>
                <a:ext cx="1972545" cy="966154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defTabSz="422041">
                  <a:lnSpc>
                    <a:spcPct val="70000"/>
                  </a:lnSpc>
                </a:pPr>
                <a:r>
                  <a:rPr lang="en-US" sz="1846" b="1" spc="-46" dirty="0">
                    <a:solidFill>
                      <a:srgbClr val="ED7D31">
                        <a:lumMod val="50000"/>
                      </a:srgbClr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Government/Private/PPPs</a:t>
                </a:r>
                <a:br>
                  <a:rPr lang="en-US" sz="1846" b="1" spc="-46" dirty="0">
                    <a:solidFill>
                      <a:srgbClr val="ED7D31">
                        <a:lumMod val="50000"/>
                      </a:srgbClr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</a:br>
                <a:r>
                  <a:rPr lang="en-US" sz="1846" b="1" spc="-46" dirty="0">
                    <a:solidFill>
                      <a:srgbClr val="ED7D31">
                        <a:lumMod val="50000"/>
                      </a:srgbClr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DC &amp; Logistics</a:t>
                </a:r>
              </a:p>
            </p:txBody>
          </p:sp>
        </p:grpSp>
        <p:pic>
          <p:nvPicPr>
            <p:cNvPr id="2058" name="Picture 10" descr="Image result for ประชารัฐ logo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121" y="1210805"/>
              <a:ext cx="804264" cy="943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7" name="Straight Arrow Connector 176"/>
            <p:cNvCxnSpPr>
              <a:cxnSpLocks/>
            </p:cNvCxnSpPr>
            <p:nvPr/>
          </p:nvCxnSpPr>
          <p:spPr>
            <a:xfrm flipV="1">
              <a:off x="5849974" y="2262495"/>
              <a:ext cx="433217" cy="18710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/>
          </p:nvGrpSpPr>
          <p:grpSpPr>
            <a:xfrm>
              <a:off x="6608348" y="2035905"/>
              <a:ext cx="1561861" cy="330418"/>
              <a:chOff x="10254" y="5342981"/>
              <a:chExt cx="1976083" cy="505855"/>
            </a:xfrm>
          </p:grpSpPr>
          <p:sp>
            <p:nvSpPr>
              <p:cNvPr id="179" name="Rounded Rectangle 178"/>
              <p:cNvSpPr/>
              <p:nvPr/>
            </p:nvSpPr>
            <p:spPr>
              <a:xfrm>
                <a:off x="10254" y="5342981"/>
                <a:ext cx="1301562" cy="426812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422041"/>
                <a:endParaRPr lang="en-US" sz="1846">
                  <a:solidFill>
                    <a:srgbClr val="ED7D31">
                      <a:lumMod val="50000"/>
                    </a:srgbClr>
                  </a:solidFill>
                </a:endParaRPr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13792" y="5365922"/>
                <a:ext cx="1972545" cy="482914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defTabSz="422041">
                  <a:lnSpc>
                    <a:spcPct val="70000"/>
                  </a:lnSpc>
                </a:pPr>
                <a:r>
                  <a:rPr lang="en-US" sz="1846" b="1" spc="-46" dirty="0">
                    <a:solidFill>
                      <a:srgbClr val="0070C0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Sale Power</a:t>
                </a:r>
              </a:p>
            </p:txBody>
          </p:sp>
        </p:grpSp>
        <p:cxnSp>
          <p:nvCxnSpPr>
            <p:cNvPr id="183" name="Straight Arrow Connector 182"/>
            <p:cNvCxnSpPr>
              <a:cxnSpLocks/>
            </p:cNvCxnSpPr>
            <p:nvPr/>
          </p:nvCxnSpPr>
          <p:spPr>
            <a:xfrm flipH="1">
              <a:off x="6063330" y="1917955"/>
              <a:ext cx="573637" cy="249255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111" name="Picture 110">
            <a:extLst>
              <a:ext uri="{FF2B5EF4-FFF2-40B4-BE49-F238E27FC236}">
                <a16:creationId xmlns="" xmlns:a16="http://schemas.microsoft.com/office/drawing/2014/main" id="{8F94A24B-6FEA-44FF-AA1D-3BDE12F2B34C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445" y="369361"/>
            <a:ext cx="619915" cy="619915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DD2BA4F2-FEA2-4E7D-BEF4-19634C9FC0C5}"/>
              </a:ext>
            </a:extLst>
          </p:cNvPr>
          <p:cNvSpPr txBox="1"/>
          <p:nvPr/>
        </p:nvSpPr>
        <p:spPr>
          <a:xfrm>
            <a:off x="1172" y="6106213"/>
            <a:ext cx="9144000" cy="491999"/>
          </a:xfrm>
          <a:prstGeom prst="rect">
            <a:avLst/>
          </a:prstGeom>
          <a:solidFill>
            <a:srgbClr val="C5E0B4"/>
          </a:solidFill>
        </p:spPr>
        <p:txBody>
          <a:bodyPr wrap="square" rtlCol="0" anchor="ctr">
            <a:noAutofit/>
          </a:bodyPr>
          <a:lstStyle/>
          <a:p>
            <a:pPr defTabSz="422041">
              <a:lnSpc>
                <a:spcPct val="80000"/>
              </a:lnSpc>
              <a:tabLst>
                <a:tab pos="2587934" algn="l"/>
              </a:tabLst>
            </a:pPr>
            <a:r>
              <a:rPr lang="th-TH" sz="1477" b="1" spc="-18" dirty="0">
                <a:solidFill>
                  <a:srgbClr val="39A05A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แผนยุทธศาสตร์พระพิรุณ: ยุทธศาสตร์ยกระดับการเกษตร 4.0</a:t>
            </a:r>
            <a:r>
              <a:rPr lang="th-TH" sz="1477" b="1" spc="-18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th-TH" sz="1477" b="1" spc="-18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1385" b="1" spc="-18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คณะกรรมการส่งเสริมตลาดเกษตรดิจิทัล กระทรวงเกษตรและสหกรณ์</a:t>
            </a:r>
            <a:endParaRPr lang="th-TH" sz="1385" spc="-18" dirty="0">
              <a:solidFill>
                <a:prstClr val="black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6407834" y="6164019"/>
            <a:ext cx="2682333" cy="392001"/>
          </a:xfrm>
          <a:prstGeom prst="rect">
            <a:avLst/>
          </a:prstGeom>
          <a:solidFill>
            <a:schemeClr val="bg1"/>
          </a:solidFill>
          <a:ln w="19050">
            <a:solidFill>
              <a:srgbClr val="299F45"/>
            </a:solidFill>
          </a:ln>
        </p:spPr>
        <p:txBody>
          <a:bodyPr wrap="square" lIns="16881" tIns="25322" rIns="16881" bIns="25322">
            <a:spAutoFit/>
          </a:bodyPr>
          <a:lstStyle/>
          <a:p>
            <a:pPr algn="ctr" defTabSz="422041"/>
            <a:r>
              <a:rPr lang="en-US" sz="2215" b="1" dirty="0">
                <a:solidFill>
                  <a:srgbClr val="39A05A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Model </a:t>
            </a:r>
            <a:r>
              <a:rPr lang="th-TH" sz="2215" b="1" u="sng" dirty="0">
                <a:solidFill>
                  <a:srgbClr val="39A05A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การขยายวงจรเศรษฐกิจ</a:t>
            </a:r>
            <a:endParaRPr lang="en-US" sz="2215" b="1" u="sng" dirty="0">
              <a:solidFill>
                <a:srgbClr val="39A05A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11742" y="503894"/>
            <a:ext cx="426757" cy="4328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891984" y="503894"/>
            <a:ext cx="780356" cy="4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97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98463" y="5048608"/>
            <a:ext cx="2249178" cy="971832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189289" y="1432674"/>
            <a:ext cx="4210391" cy="28802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22041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51384" y="1444346"/>
            <a:ext cx="4210391" cy="28802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rgbClr val="8AC6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22041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66" y="339735"/>
            <a:ext cx="8989255" cy="5748059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22041"/>
            <a:endParaRPr lang="en-US" sz="1800" dirty="0">
              <a:solidFill>
                <a:prstClr val="white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5431506" y="463217"/>
            <a:ext cx="1325471" cy="1145594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22041"/>
            <a:endParaRPr lang="en-US" sz="1800">
              <a:solidFill>
                <a:prstClr val="white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967228" y="403323"/>
            <a:ext cx="3967866" cy="2073763"/>
            <a:chOff x="6464497" y="151183"/>
            <a:chExt cx="4298521" cy="2246577"/>
          </a:xfrm>
        </p:grpSpPr>
        <p:sp>
          <p:nvSpPr>
            <p:cNvPr id="103" name="Oval 102"/>
            <p:cNvSpPr/>
            <p:nvPr/>
          </p:nvSpPr>
          <p:spPr>
            <a:xfrm>
              <a:off x="7498375" y="151183"/>
              <a:ext cx="2246577" cy="2246577"/>
            </a:xfrm>
            <a:prstGeom prst="ellipse">
              <a:avLst/>
            </a:prstGeom>
            <a:noFill/>
            <a:ln w="73025">
              <a:solidFill>
                <a:schemeClr val="accent6">
                  <a:alpha val="1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22041"/>
              <a:endParaRPr lang="en-US" sz="1800">
                <a:solidFill>
                  <a:prstClr val="white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6464497" y="269069"/>
              <a:ext cx="4298521" cy="2021379"/>
              <a:chOff x="5361149" y="4076350"/>
              <a:chExt cx="3749664" cy="1763279"/>
            </a:xfrm>
          </p:grpSpPr>
          <p:grpSp>
            <p:nvGrpSpPr>
              <p:cNvPr id="95" name="Group 94"/>
              <p:cNvGrpSpPr/>
              <p:nvPr/>
            </p:nvGrpSpPr>
            <p:grpSpPr>
              <a:xfrm>
                <a:off x="6363384" y="4076350"/>
                <a:ext cx="2747429" cy="1763279"/>
                <a:chOff x="6363384" y="4076350"/>
                <a:chExt cx="2747429" cy="1763279"/>
              </a:xfrm>
            </p:grpSpPr>
            <p:sp>
              <p:nvSpPr>
                <p:cNvPr id="42" name="Pie 41"/>
                <p:cNvSpPr/>
                <p:nvPr/>
              </p:nvSpPr>
              <p:spPr>
                <a:xfrm>
                  <a:off x="6363475" y="4076350"/>
                  <a:ext cx="1763279" cy="1763279"/>
                </a:xfrm>
                <a:prstGeom prst="pie">
                  <a:avLst>
                    <a:gd name="adj1" fmla="val 0"/>
                    <a:gd name="adj2" fmla="val 5397250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22041"/>
                  <a:endParaRPr lang="en-US" sz="1108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endParaRPr>
                </a:p>
              </p:txBody>
            </p:sp>
            <p:sp>
              <p:nvSpPr>
                <p:cNvPr id="64" name="Pie 63"/>
                <p:cNvSpPr/>
                <p:nvPr/>
              </p:nvSpPr>
              <p:spPr>
                <a:xfrm rot="10800000">
                  <a:off x="6363384" y="4076350"/>
                  <a:ext cx="1763279" cy="1763279"/>
                </a:xfrm>
                <a:prstGeom prst="pie">
                  <a:avLst>
                    <a:gd name="adj1" fmla="val 0"/>
                    <a:gd name="adj2" fmla="val 5397250"/>
                  </a:avLst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22041"/>
                  <a:endParaRPr lang="en-US" sz="1108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endParaRPr>
                </a:p>
              </p:txBody>
            </p:sp>
            <p:sp>
              <p:nvSpPr>
                <p:cNvPr id="65" name="Pie 64"/>
                <p:cNvSpPr/>
                <p:nvPr/>
              </p:nvSpPr>
              <p:spPr>
                <a:xfrm rot="16200000">
                  <a:off x="6363474" y="4076350"/>
                  <a:ext cx="1763279" cy="1763279"/>
                </a:xfrm>
                <a:prstGeom prst="pie">
                  <a:avLst>
                    <a:gd name="adj1" fmla="val 0"/>
                    <a:gd name="adj2" fmla="val 5397250"/>
                  </a:avLst>
                </a:prstGeom>
                <a:solidFill>
                  <a:srgbClr val="339348"/>
                </a:solidFill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22041"/>
                  <a:endParaRPr lang="en-US" sz="1292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endParaRPr>
                </a:p>
              </p:txBody>
            </p:sp>
            <p:sp>
              <p:nvSpPr>
                <p:cNvPr id="66" name="Pie 65"/>
                <p:cNvSpPr/>
                <p:nvPr/>
              </p:nvSpPr>
              <p:spPr>
                <a:xfrm rot="5400000">
                  <a:off x="6363384" y="4076350"/>
                  <a:ext cx="1763279" cy="1763279"/>
                </a:xfrm>
                <a:prstGeom prst="pie">
                  <a:avLst>
                    <a:gd name="adj1" fmla="val 0"/>
                    <a:gd name="adj2" fmla="val 5397250"/>
                  </a:avLst>
                </a:prstGeom>
                <a:solidFill>
                  <a:srgbClr val="299F45"/>
                </a:solidFill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22041"/>
                  <a:endParaRPr lang="en-US" sz="1108">
                    <a:solidFill>
                      <a:prstClr val="black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endParaRPr>
                </a:p>
              </p:txBody>
            </p:sp>
            <p:pic>
              <p:nvPicPr>
                <p:cNvPr id="67" name="Picture 66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694" b="51882"/>
                <a:stretch/>
              </p:blipFill>
              <p:spPr>
                <a:xfrm>
                  <a:off x="6724484" y="4239756"/>
                  <a:ext cx="503012" cy="212591"/>
                </a:xfrm>
                <a:prstGeom prst="rect">
                  <a:avLst/>
                </a:prstGeom>
              </p:spPr>
            </p:pic>
            <p:sp>
              <p:nvSpPr>
                <p:cNvPr id="69" name="Rectangle 68"/>
                <p:cNvSpPr/>
                <p:nvPr/>
              </p:nvSpPr>
              <p:spPr>
                <a:xfrm>
                  <a:off x="7267015" y="4994671"/>
                  <a:ext cx="1838123" cy="800298"/>
                </a:xfrm>
                <a:prstGeom prst="rect">
                  <a:avLst/>
                </a:prstGeom>
                <a:noFill/>
              </p:spPr>
              <p:txBody>
                <a:bodyPr wrap="square" lIns="16881" tIns="25322" rIns="16881" bIns="25322">
                  <a:spAutoFit/>
                </a:bodyPr>
                <a:lstStyle/>
                <a:p>
                  <a:pPr defTabSz="422041">
                    <a:lnSpc>
                      <a:spcPct val="70000"/>
                    </a:lnSpc>
                  </a:pPr>
                  <a:r>
                    <a:rPr lang="en-US" sz="1477" b="1" spc="-65" dirty="0">
                      <a:solidFill>
                        <a:srgbClr val="70AD47">
                          <a:lumMod val="40000"/>
                          <a:lumOff val="60000"/>
                        </a:srgbClr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>Honor Card</a:t>
                  </a:r>
                  <a:r>
                    <a:rPr lang="th-TH" sz="1477" b="1" spc="-65" dirty="0">
                      <a:solidFill>
                        <a:srgbClr val="70AD47">
                          <a:lumMod val="40000"/>
                          <a:lumOff val="60000"/>
                        </a:srgbClr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/>
                  </a:r>
                  <a:br>
                    <a:rPr lang="th-TH" sz="1477" b="1" spc="-65" dirty="0">
                      <a:solidFill>
                        <a:srgbClr val="70AD47">
                          <a:lumMod val="40000"/>
                          <a:lumOff val="60000"/>
                        </a:srgbClr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</a:br>
                  <a:r>
                    <a:rPr lang="th-TH" sz="1477" b="1" dirty="0">
                      <a:solidFill>
                        <a:srgbClr val="70AD47">
                          <a:lumMod val="40000"/>
                          <a:lumOff val="60000"/>
                        </a:srgbClr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>บัตรซื้อง่าย</a:t>
                  </a:r>
                  <a:br>
                    <a:rPr lang="th-TH" sz="1477" b="1" dirty="0">
                      <a:solidFill>
                        <a:srgbClr val="70AD47">
                          <a:lumMod val="40000"/>
                          <a:lumOff val="60000"/>
                        </a:srgbClr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</a:br>
                  <a:r>
                    <a:rPr lang="th-TH" sz="1477" b="1" dirty="0">
                      <a:solidFill>
                        <a:srgbClr val="70AD47">
                          <a:lumMod val="40000"/>
                          <a:lumOff val="60000"/>
                        </a:srgbClr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>ขายคล่อง</a:t>
                  </a:r>
                  <a:r>
                    <a:rPr lang="th-TH" sz="1477" b="1" spc="-65" dirty="0">
                      <a:solidFill>
                        <a:srgbClr val="70AD47">
                          <a:lumMod val="40000"/>
                          <a:lumOff val="60000"/>
                        </a:srgbClr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/>
                  </a:r>
                  <a:br>
                    <a:rPr lang="th-TH" sz="1477" b="1" spc="-65" dirty="0">
                      <a:solidFill>
                        <a:srgbClr val="70AD47">
                          <a:lumMod val="40000"/>
                          <a:lumOff val="60000"/>
                        </a:srgbClr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</a:br>
                  <a:r>
                    <a:rPr lang="th-TH" sz="1477" b="1" spc="-28" dirty="0">
                      <a:solidFill>
                        <a:srgbClr val="70AD47">
                          <a:lumMod val="40000"/>
                          <a:lumOff val="60000"/>
                        </a:srgbClr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>ประชารัฐ</a:t>
                  </a:r>
                  <a:r>
                    <a:rPr lang="th-TH" sz="1477" b="1" spc="-65" dirty="0">
                      <a:solidFill>
                        <a:srgbClr val="70AD47">
                          <a:lumMod val="40000"/>
                          <a:lumOff val="60000"/>
                        </a:srgbClr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/>
                  </a:r>
                  <a:br>
                    <a:rPr lang="th-TH" sz="1477" b="1" spc="-65" dirty="0">
                      <a:solidFill>
                        <a:srgbClr val="70AD47">
                          <a:lumMod val="40000"/>
                          <a:lumOff val="60000"/>
                        </a:srgbClr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</a:br>
                  <a:r>
                    <a:rPr lang="th-TH" sz="1477" b="1" spc="-28" dirty="0">
                      <a:solidFill>
                        <a:srgbClr val="70AD47">
                          <a:lumMod val="40000"/>
                          <a:lumOff val="60000"/>
                        </a:srgbClr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>เครดิต</a:t>
                  </a:r>
                  <a:endParaRPr lang="en-US" sz="1477" spc="-28" dirty="0">
                    <a:solidFill>
                      <a:srgbClr val="70AD47">
                        <a:lumMod val="40000"/>
                        <a:lumOff val="60000"/>
                      </a:srgbClr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endParaRPr>
                </a:p>
              </p:txBody>
            </p:sp>
            <p:pic>
              <p:nvPicPr>
                <p:cNvPr id="71" name="Picture 70" descr="D:\แผนยุทธศาสตร์ “พระพิรุณ”\ออกแบบหน้า Display app\MOAC- Hello, Trade Revised 29.6.15\LOGO MOAC Hello trade_Draft.1.png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225" b="12617"/>
                <a:stretch/>
              </p:blipFill>
              <p:spPr bwMode="auto">
                <a:xfrm>
                  <a:off x="7288897" y="4215482"/>
                  <a:ext cx="455629" cy="365433"/>
                </a:xfrm>
                <a:prstGeom prst="rect">
                  <a:avLst/>
                </a:prstGeom>
                <a:noFill/>
                <a:ln>
                  <a:noFill/>
                </a:ln>
                <a:extLst/>
              </p:spPr>
            </p:pic>
            <p:sp>
              <p:nvSpPr>
                <p:cNvPr id="72" name="Rectangle 71"/>
                <p:cNvSpPr/>
                <p:nvPr/>
              </p:nvSpPr>
              <p:spPr>
                <a:xfrm>
                  <a:off x="7272690" y="4489313"/>
                  <a:ext cx="1838123" cy="499509"/>
                </a:xfrm>
                <a:prstGeom prst="rect">
                  <a:avLst/>
                </a:prstGeom>
                <a:noFill/>
              </p:spPr>
              <p:txBody>
                <a:bodyPr wrap="square" lIns="16881" tIns="25322" rIns="16881" bIns="25322">
                  <a:spAutoFit/>
                </a:bodyPr>
                <a:lstStyle/>
                <a:p>
                  <a:pPr defTabSz="422041">
                    <a:lnSpc>
                      <a:spcPct val="70000"/>
                    </a:lnSpc>
                  </a:pPr>
                  <a:r>
                    <a:rPr lang="th-TH" sz="1477" b="1" spc="-55" dirty="0">
                      <a:solidFill>
                        <a:prstClr val="white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/>
                  </a:r>
                  <a:br>
                    <a:rPr lang="th-TH" sz="1477" b="1" spc="-55" dirty="0">
                      <a:solidFill>
                        <a:prstClr val="white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</a:br>
                  <a:r>
                    <a:rPr lang="th-TH" sz="1477" b="1" spc="-55" dirty="0">
                      <a:solidFill>
                        <a:prstClr val="white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>จับคู่ออนไลน์</a:t>
                  </a:r>
                  <a:br>
                    <a:rPr lang="th-TH" sz="1477" b="1" spc="-55" dirty="0">
                      <a:solidFill>
                        <a:prstClr val="white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</a:br>
                  <a:r>
                    <a:rPr lang="th-TH" sz="1477" b="1" spc="-55" dirty="0">
                      <a:solidFill>
                        <a:prstClr val="white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>ตลาดเกษตรสุขใจ</a:t>
                  </a:r>
                  <a:endParaRPr lang="en-US" sz="1477" spc="-55" dirty="0">
                    <a:solidFill>
                      <a:prstClr val="white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endParaRPr>
                </a:p>
              </p:txBody>
            </p:sp>
          </p:grpSp>
          <p:sp>
            <p:nvSpPr>
              <p:cNvPr id="68" name="Rectangle 67"/>
              <p:cNvSpPr/>
              <p:nvPr/>
            </p:nvSpPr>
            <p:spPr>
              <a:xfrm>
                <a:off x="5361149" y="4489051"/>
                <a:ext cx="1838123" cy="499509"/>
              </a:xfrm>
              <a:prstGeom prst="rect">
                <a:avLst/>
              </a:prstGeom>
              <a:noFill/>
            </p:spPr>
            <p:txBody>
              <a:bodyPr wrap="square" lIns="16881" tIns="25322" rIns="16881" bIns="25322">
                <a:spAutoFit/>
              </a:bodyPr>
              <a:lstStyle/>
              <a:p>
                <a:pPr algn="r" defTabSz="422041">
                  <a:lnSpc>
                    <a:spcPct val="70000"/>
                  </a:lnSpc>
                </a:pPr>
                <a:r>
                  <a:rPr lang="en-US" sz="1477" b="1" spc="-65" dirty="0">
                    <a:solidFill>
                      <a:srgbClr val="70AD47">
                        <a:lumMod val="40000"/>
                        <a:lumOff val="60000"/>
                      </a:srgbClr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GAP/Q</a:t>
                </a:r>
                <a:r>
                  <a:rPr lang="th-TH" sz="1477" b="1" spc="-65" dirty="0">
                    <a:solidFill>
                      <a:srgbClr val="70AD47">
                        <a:lumMod val="40000"/>
                        <a:lumOff val="60000"/>
                      </a:srgbClr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/>
                </a:r>
                <a:br>
                  <a:rPr lang="th-TH" sz="1477" b="1" spc="-65" dirty="0">
                    <a:solidFill>
                      <a:srgbClr val="70AD47">
                        <a:lumMod val="40000"/>
                        <a:lumOff val="60000"/>
                      </a:srgbClr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</a:br>
                <a:r>
                  <a:rPr lang="th-TH" sz="1477" b="1" spc="-65" dirty="0">
                    <a:solidFill>
                      <a:srgbClr val="70AD47">
                        <a:lumMod val="40000"/>
                        <a:lumOff val="60000"/>
                      </a:srgbClr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แฟรนไชส์</a:t>
                </a:r>
                <a:br>
                  <a:rPr lang="th-TH" sz="1477" b="1" spc="-65" dirty="0">
                    <a:solidFill>
                      <a:srgbClr val="70AD47">
                        <a:lumMod val="40000"/>
                        <a:lumOff val="60000"/>
                      </a:srgbClr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</a:br>
                <a:r>
                  <a:rPr lang="th-TH" sz="1477" b="1" spc="-65" dirty="0">
                    <a:solidFill>
                      <a:srgbClr val="70AD47">
                        <a:lumMod val="40000"/>
                        <a:lumOff val="60000"/>
                      </a:srgbClr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ร้านค้าชุมชน</a:t>
                </a:r>
                <a:endParaRPr lang="en-US" sz="1477" spc="-65" dirty="0">
                  <a:solidFill>
                    <a:srgbClr val="70AD47">
                      <a:lumMod val="40000"/>
                      <a:lumOff val="60000"/>
                    </a:srgb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6363292" y="4994671"/>
                <a:ext cx="835981" cy="649904"/>
              </a:xfrm>
              <a:prstGeom prst="rect">
                <a:avLst/>
              </a:prstGeom>
              <a:noFill/>
            </p:spPr>
            <p:txBody>
              <a:bodyPr wrap="square" lIns="16881" tIns="25322" rIns="16881" bIns="25322">
                <a:spAutoFit/>
              </a:bodyPr>
              <a:lstStyle/>
              <a:p>
                <a:pPr algn="r" defTabSz="422041">
                  <a:lnSpc>
                    <a:spcPct val="70000"/>
                  </a:lnSpc>
                </a:pPr>
                <a:r>
                  <a:rPr lang="th-TH" sz="1477" b="1" spc="-65" dirty="0">
                    <a:solidFill>
                      <a:prstClr val="white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ห้องค้าสบายใจ</a:t>
                </a:r>
                <a:br>
                  <a:rPr lang="th-TH" sz="1477" b="1" spc="-65" dirty="0">
                    <a:solidFill>
                      <a:prstClr val="white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</a:br>
                <a:r>
                  <a:rPr lang="en-US" sz="1477" b="1" spc="-65" dirty="0">
                    <a:solidFill>
                      <a:srgbClr val="70AD47">
                        <a:lumMod val="20000"/>
                        <a:lumOff val="80000"/>
                      </a:srgbClr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Service</a:t>
                </a:r>
                <a:br>
                  <a:rPr lang="en-US" sz="1477" b="1" spc="-65" dirty="0">
                    <a:solidFill>
                      <a:srgbClr val="70AD47">
                        <a:lumMod val="20000"/>
                        <a:lumOff val="80000"/>
                      </a:srgbClr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</a:br>
                <a:r>
                  <a:rPr lang="en-US" sz="1477" b="1" spc="-65" dirty="0">
                    <a:solidFill>
                      <a:srgbClr val="70AD47">
                        <a:lumMod val="20000"/>
                        <a:lumOff val="80000"/>
                      </a:srgbClr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Matching</a:t>
                </a:r>
                <a:br>
                  <a:rPr lang="en-US" sz="1477" b="1" spc="-65" dirty="0">
                    <a:solidFill>
                      <a:srgbClr val="70AD47">
                        <a:lumMod val="20000"/>
                        <a:lumOff val="80000"/>
                      </a:srgbClr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</a:br>
                <a:r>
                  <a:rPr lang="en-US" sz="1477" b="1" spc="-65" dirty="0">
                    <a:solidFill>
                      <a:srgbClr val="70AD47">
                        <a:lumMod val="20000"/>
                        <a:lumOff val="80000"/>
                      </a:srgbClr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Market</a:t>
                </a:r>
                <a:endParaRPr lang="en-US" sz="1477" spc="-65" dirty="0">
                  <a:solidFill>
                    <a:srgbClr val="70AD47">
                      <a:lumMod val="20000"/>
                      <a:lumOff val="80000"/>
                    </a:srgbClr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</p:grp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17408" y="5061122"/>
            <a:ext cx="2243666" cy="1065511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2803075" y="562070"/>
            <a:ext cx="3520926" cy="3520926"/>
          </a:xfrm>
          <a:prstGeom prst="ellipse">
            <a:avLst/>
          </a:prstGeom>
          <a:solidFill>
            <a:schemeClr val="bg1"/>
          </a:solidFill>
          <a:ln w="38100">
            <a:solidFill>
              <a:srgbClr val="39A0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22041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4342401" y="636520"/>
            <a:ext cx="431097" cy="31581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22041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45" name="Pie 144"/>
          <p:cNvSpPr/>
          <p:nvPr/>
        </p:nvSpPr>
        <p:spPr>
          <a:xfrm rot="5400000">
            <a:off x="2920635" y="666714"/>
            <a:ext cx="3287833" cy="3287833"/>
          </a:xfrm>
          <a:prstGeom prst="pie">
            <a:avLst>
              <a:gd name="adj1" fmla="val 2965271"/>
              <a:gd name="adj2" fmla="val 7514612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22041"/>
            <a:endParaRPr lang="en-US" sz="1108">
              <a:solidFill>
                <a:prstClr val="black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6" name="Pie 145"/>
          <p:cNvSpPr/>
          <p:nvPr/>
        </p:nvSpPr>
        <p:spPr>
          <a:xfrm rot="5400000" flipV="1">
            <a:off x="2951569" y="667260"/>
            <a:ext cx="3225965" cy="3287833"/>
          </a:xfrm>
          <a:prstGeom prst="pie">
            <a:avLst>
              <a:gd name="adj1" fmla="val 2997671"/>
              <a:gd name="adj2" fmla="val 748836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22041"/>
            <a:endParaRPr lang="en-US" sz="1108">
              <a:solidFill>
                <a:prstClr val="black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16" name="Group 15"/>
          <p:cNvGrpSpPr/>
          <p:nvPr/>
        </p:nvGrpSpPr>
        <p:grpSpPr>
          <a:xfrm rot="5400000">
            <a:off x="2897048" y="1916743"/>
            <a:ext cx="1266894" cy="967990"/>
            <a:chOff x="4250924" y="2391935"/>
            <a:chExt cx="1372468" cy="1048656"/>
          </a:xfrm>
        </p:grpSpPr>
        <p:sp>
          <p:nvSpPr>
            <p:cNvPr id="147" name="Oval 146"/>
            <p:cNvSpPr/>
            <p:nvPr/>
          </p:nvSpPr>
          <p:spPr>
            <a:xfrm>
              <a:off x="4833731" y="2804106"/>
              <a:ext cx="219613" cy="219613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22041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48" name="Oval 147"/>
            <p:cNvSpPr/>
            <p:nvPr/>
          </p:nvSpPr>
          <p:spPr>
            <a:xfrm>
              <a:off x="4826147" y="2391935"/>
              <a:ext cx="219613" cy="219613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22041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49" name="Oval 148"/>
            <p:cNvSpPr/>
            <p:nvPr/>
          </p:nvSpPr>
          <p:spPr>
            <a:xfrm>
              <a:off x="5128005" y="2708907"/>
              <a:ext cx="219613" cy="219613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22041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50" name="Oval 149"/>
            <p:cNvSpPr/>
            <p:nvPr/>
          </p:nvSpPr>
          <p:spPr>
            <a:xfrm>
              <a:off x="4543126" y="2709096"/>
              <a:ext cx="219613" cy="219613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22041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52" name="Oval 151"/>
            <p:cNvSpPr/>
            <p:nvPr/>
          </p:nvSpPr>
          <p:spPr>
            <a:xfrm>
              <a:off x="4831839" y="3220978"/>
              <a:ext cx="219613" cy="219613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22041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53" name="Oval 152"/>
            <p:cNvSpPr/>
            <p:nvPr/>
          </p:nvSpPr>
          <p:spPr>
            <a:xfrm>
              <a:off x="5127476" y="3167830"/>
              <a:ext cx="219613" cy="219613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22041"/>
              <a:endParaRPr 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154" name="Oval 153"/>
            <p:cNvSpPr/>
            <p:nvPr/>
          </p:nvSpPr>
          <p:spPr>
            <a:xfrm>
              <a:off x="4549045" y="3162816"/>
              <a:ext cx="219613" cy="219613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22041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55" name="Oval 154"/>
            <p:cNvSpPr/>
            <p:nvPr/>
          </p:nvSpPr>
          <p:spPr>
            <a:xfrm>
              <a:off x="5403779" y="3036959"/>
              <a:ext cx="219613" cy="219613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22041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56" name="Oval 155"/>
            <p:cNvSpPr/>
            <p:nvPr/>
          </p:nvSpPr>
          <p:spPr>
            <a:xfrm>
              <a:off x="4250924" y="3036960"/>
              <a:ext cx="219613" cy="219613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22041"/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163" name="Rectangle 162"/>
          <p:cNvSpPr/>
          <p:nvPr/>
        </p:nvSpPr>
        <p:spPr>
          <a:xfrm>
            <a:off x="3537952" y="2845960"/>
            <a:ext cx="754410" cy="335191"/>
          </a:xfrm>
          <a:prstGeom prst="rect">
            <a:avLst/>
          </a:prstGeom>
          <a:noFill/>
          <a:ln>
            <a:noFill/>
          </a:ln>
        </p:spPr>
        <p:txBody>
          <a:bodyPr wrap="square" lIns="16881" tIns="25322" rIns="16881" bIns="25322">
            <a:spAutoFit/>
          </a:bodyPr>
          <a:lstStyle/>
          <a:p>
            <a:pPr algn="ctr" defTabSz="422041"/>
            <a:r>
              <a:rPr lang="th-TH" sz="1846" b="1" spc="-46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ที่พักคอย</a:t>
            </a:r>
            <a:endParaRPr lang="en-US" sz="1846" b="1" spc="-46" dirty="0">
              <a:solidFill>
                <a:prstClr val="black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19" name="Group 18"/>
          <p:cNvGrpSpPr/>
          <p:nvPr/>
        </p:nvGrpSpPr>
        <p:grpSpPr>
          <a:xfrm rot="5400000">
            <a:off x="5221597" y="2325024"/>
            <a:ext cx="1216048" cy="204369"/>
            <a:chOff x="4308900" y="895965"/>
            <a:chExt cx="1317385" cy="221400"/>
          </a:xfrm>
        </p:grpSpPr>
        <p:sp>
          <p:nvSpPr>
            <p:cNvPr id="55" name="Oval 54"/>
            <p:cNvSpPr/>
            <p:nvPr/>
          </p:nvSpPr>
          <p:spPr>
            <a:xfrm>
              <a:off x="4674281" y="897386"/>
              <a:ext cx="219613" cy="219613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22041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5040476" y="897752"/>
              <a:ext cx="219613" cy="219613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22041"/>
              <a:endParaRPr 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4308900" y="895965"/>
              <a:ext cx="219613" cy="219613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22041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5406672" y="897735"/>
              <a:ext cx="219613" cy="219613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22041"/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 rot="5400000">
            <a:off x="5047500" y="2311904"/>
            <a:ext cx="954866" cy="206326"/>
            <a:chOff x="4378598" y="1198427"/>
            <a:chExt cx="1174855" cy="253861"/>
          </a:xfrm>
        </p:grpSpPr>
        <p:sp>
          <p:nvSpPr>
            <p:cNvPr id="59" name="Rectangle 58"/>
            <p:cNvSpPr/>
            <p:nvPr/>
          </p:nvSpPr>
          <p:spPr>
            <a:xfrm rot="5400000">
              <a:off x="4839095" y="737930"/>
              <a:ext cx="253861" cy="11748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22041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 rot="5400000">
              <a:off x="4506954" y="1180466"/>
              <a:ext cx="147206" cy="30204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22041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 rot="5400000">
              <a:off x="4890279" y="1181351"/>
              <a:ext cx="147206" cy="30204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22041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 rot="5400000">
              <a:off x="5273606" y="1180467"/>
              <a:ext cx="147206" cy="30204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22041"/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2" name="Up Arrow 1"/>
          <p:cNvSpPr/>
          <p:nvPr/>
        </p:nvSpPr>
        <p:spPr>
          <a:xfrm>
            <a:off x="4434173" y="2685197"/>
            <a:ext cx="293224" cy="1047327"/>
          </a:xfrm>
          <a:prstGeom prst="upArrow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22041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4709111" y="3067212"/>
            <a:ext cx="1310810" cy="448812"/>
          </a:xfrm>
          <a:prstGeom prst="rect">
            <a:avLst/>
          </a:prstGeom>
          <a:noFill/>
          <a:ln>
            <a:noFill/>
          </a:ln>
        </p:spPr>
        <p:txBody>
          <a:bodyPr wrap="square" lIns="16881" tIns="25322" rIns="16881" bIns="25322">
            <a:spAutoFit/>
          </a:bodyPr>
          <a:lstStyle/>
          <a:p>
            <a:pPr algn="ctr" defTabSz="422041">
              <a:lnSpc>
                <a:spcPct val="70000"/>
              </a:lnSpc>
            </a:pPr>
            <a:r>
              <a:rPr lang="th-TH" sz="1846" b="1" spc="-46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พนักงานบริการ</a:t>
            </a:r>
            <a:br>
              <a:rPr lang="th-TH" sz="1846" b="1" spc="-46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1846" b="1" spc="-46" dirty="0">
                <a:solidFill>
                  <a:srgbClr val="339348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Digital Matching</a:t>
            </a:r>
          </a:p>
        </p:txBody>
      </p:sp>
      <p:sp>
        <p:nvSpPr>
          <p:cNvPr id="75" name="Rectangle 74"/>
          <p:cNvSpPr/>
          <p:nvPr/>
        </p:nvSpPr>
        <p:spPr>
          <a:xfrm>
            <a:off x="3783242" y="1477697"/>
            <a:ext cx="1576117" cy="42611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  <p:txBody>
          <a:bodyPr wrap="square" lIns="16881" tIns="25322" rIns="16881" bIns="25322" anchor="b">
            <a:spAutoFit/>
          </a:bodyPr>
          <a:lstStyle/>
          <a:p>
            <a:pPr algn="ctr" defTabSz="422041">
              <a:lnSpc>
                <a:spcPct val="60000"/>
              </a:lnSpc>
            </a:pPr>
            <a:r>
              <a:rPr lang="th-TH" sz="2215" b="1" spc="-46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ระบบ </a:t>
            </a:r>
            <a:r>
              <a:rPr lang="en-US" sz="2215" b="1" spc="-46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Matching</a:t>
            </a:r>
            <a:br>
              <a:rPr lang="en-US" sz="2215" b="1" spc="-46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1846" b="1" spc="-46" dirty="0">
                <a:solidFill>
                  <a:srgbClr val="ED7D3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Demand</a:t>
            </a:r>
            <a:r>
              <a:rPr lang="en-US" sz="1846" b="1" spc="-46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&amp; </a:t>
            </a:r>
            <a:r>
              <a:rPr lang="en-US" sz="1846" b="1" spc="-46" dirty="0">
                <a:solidFill>
                  <a:srgbClr val="00B05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Supply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508733" y="486174"/>
            <a:ext cx="1135347" cy="369431"/>
          </a:xfrm>
          <a:prstGeom prst="rect">
            <a:avLst/>
          </a:prstGeom>
          <a:noFill/>
          <a:ln>
            <a:noFill/>
          </a:ln>
        </p:spPr>
        <p:txBody>
          <a:bodyPr wrap="square" lIns="16881" tIns="25322" rIns="16881" bIns="25322">
            <a:spAutoFit/>
          </a:bodyPr>
          <a:lstStyle/>
          <a:p>
            <a:pPr algn="ctr" defTabSz="422041">
              <a:lnSpc>
                <a:spcPct val="70000"/>
              </a:lnSpc>
            </a:pPr>
            <a:r>
              <a:rPr lang="th-TH" sz="1477" b="1" spc="-46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บริการตรวจวิเคราะห์</a:t>
            </a:r>
            <a:br>
              <a:rPr lang="th-TH" sz="1477" b="1" spc="-46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1477" b="1" spc="-46" dirty="0">
                <a:solidFill>
                  <a:srgbClr val="339348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คุณภาพมาตรฐาน</a:t>
            </a:r>
            <a:endParaRPr lang="en-US" sz="1477" b="1" spc="-46" dirty="0">
              <a:solidFill>
                <a:srgbClr val="339348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034" name="Picture 10" descr="Image result for lab test vector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455" y="1045783"/>
            <a:ext cx="545837" cy="57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supplier vector"/>
          <p:cNvPicPr>
            <a:picLocks noChangeAspect="1" noChangeArrowheads="1"/>
          </p:cNvPicPr>
          <p:nvPr/>
        </p:nvPicPr>
        <p:blipFill rotWithShape="1"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30"/>
          <a:stretch/>
        </p:blipFill>
        <p:spPr bwMode="auto">
          <a:xfrm>
            <a:off x="2092366" y="4348761"/>
            <a:ext cx="616725" cy="103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/>
          <p:cNvSpPr/>
          <p:nvPr/>
        </p:nvSpPr>
        <p:spPr>
          <a:xfrm>
            <a:off x="6931148" y="4569849"/>
            <a:ext cx="2093171" cy="568203"/>
          </a:xfrm>
          <a:prstGeom prst="rect">
            <a:avLst/>
          </a:prstGeom>
          <a:noFill/>
          <a:ln>
            <a:noFill/>
          </a:ln>
        </p:spPr>
        <p:txBody>
          <a:bodyPr wrap="square" lIns="16881" tIns="25322" rIns="16881" bIns="25322">
            <a:spAutoFit/>
          </a:bodyPr>
          <a:lstStyle/>
          <a:p>
            <a:pPr defTabSz="422041">
              <a:lnSpc>
                <a:spcPct val="70000"/>
              </a:lnSpc>
            </a:pPr>
            <a:r>
              <a:rPr lang="th-TH" sz="2585" b="1" spc="-46" dirty="0">
                <a:solidFill>
                  <a:srgbClr val="ED7D31">
                    <a:lumMod val="75000"/>
                  </a:srgb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ผู้ซื้อ</a:t>
            </a:r>
            <a:r>
              <a:rPr lang="th-TH" sz="1800" b="1" spc="-46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th-TH" sz="1800" b="1" spc="-46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215" b="1" spc="-46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กลุ่มตรงความต้องการ</a:t>
            </a:r>
            <a:endParaRPr lang="en-US" sz="2215" b="1" spc="-46" dirty="0">
              <a:solidFill>
                <a:prstClr val="black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84958" y="342238"/>
            <a:ext cx="1711569" cy="487155"/>
          </a:xfrm>
          <a:prstGeom prst="rect">
            <a:avLst/>
          </a:prstGeom>
          <a:solidFill>
            <a:srgbClr val="299F45"/>
          </a:solidFill>
        </p:spPr>
        <p:txBody>
          <a:bodyPr wrap="square" lIns="16881" tIns="50644" rIns="16881" bIns="0" anchor="ctr">
            <a:spAutoFit/>
          </a:bodyPr>
          <a:lstStyle/>
          <a:p>
            <a:pPr algn="ctr" defTabSz="422041">
              <a:lnSpc>
                <a:spcPts val="1662"/>
              </a:lnSpc>
            </a:pPr>
            <a:r>
              <a:rPr lang="th-TH" sz="1846" b="1" dirty="0">
                <a:solidFill>
                  <a:srgbClr val="70AD47">
                    <a:lumMod val="40000"/>
                    <a:lumOff val="60000"/>
                  </a:srgb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ตลาดเกษตรสุขใจ</a:t>
            </a:r>
            <a:r>
              <a:rPr lang="th-TH" sz="1846" b="1" dirty="0">
                <a:solidFill>
                  <a:prstClr val="white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th-TH" sz="1846" b="1" dirty="0">
                <a:solidFill>
                  <a:prstClr val="white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215" b="1" dirty="0">
                <a:solidFill>
                  <a:prstClr val="white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ห้องค้าสบายใจ</a:t>
            </a:r>
            <a:endParaRPr lang="en-US" sz="2215" b="1" dirty="0">
              <a:solidFill>
                <a:prstClr val="white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701361" y="1184799"/>
            <a:ext cx="1145582" cy="4871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lIns="16881" tIns="50644" rIns="16881" bIns="0" anchor="ctr">
            <a:spAutoFit/>
          </a:bodyPr>
          <a:lstStyle/>
          <a:p>
            <a:pPr algn="ctr" defTabSz="422041">
              <a:lnSpc>
                <a:spcPts val="1662"/>
              </a:lnSpc>
            </a:pPr>
            <a:r>
              <a:rPr lang="th-TH" sz="1846" b="1" dirty="0">
                <a:solidFill>
                  <a:srgbClr val="44546A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วงจรเดิมของ</a:t>
            </a:r>
            <a:r>
              <a:rPr lang="th-TH" sz="1846" b="1" dirty="0">
                <a:solidFill>
                  <a:prstClr val="white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th-TH" sz="1846" b="1" dirty="0">
                <a:solidFill>
                  <a:prstClr val="white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215" b="1" dirty="0">
                <a:solidFill>
                  <a:srgbClr val="ED7D31">
                    <a:lumMod val="50000"/>
                  </a:srgb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ตลาดค้าส่ง</a:t>
            </a:r>
            <a:endParaRPr lang="en-US" sz="2215" b="1" dirty="0">
              <a:solidFill>
                <a:srgbClr val="ED7D31">
                  <a:lumMod val="50000"/>
                </a:srgb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-208315" y="4569849"/>
            <a:ext cx="2159881" cy="568203"/>
          </a:xfrm>
          <a:prstGeom prst="rect">
            <a:avLst/>
          </a:prstGeom>
          <a:noFill/>
          <a:ln>
            <a:noFill/>
          </a:ln>
        </p:spPr>
        <p:txBody>
          <a:bodyPr wrap="square" lIns="16881" tIns="25322" rIns="16881" bIns="25322">
            <a:spAutoFit/>
          </a:bodyPr>
          <a:lstStyle/>
          <a:p>
            <a:pPr algn="r" defTabSz="422041">
              <a:lnSpc>
                <a:spcPct val="70000"/>
              </a:lnSpc>
            </a:pPr>
            <a:r>
              <a:rPr lang="th-TH" sz="2585" b="1" spc="-46" dirty="0">
                <a:solidFill>
                  <a:srgbClr val="00B05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ผู้ขาย</a:t>
            </a:r>
            <a:br>
              <a:rPr lang="th-TH" sz="2585" b="1" spc="-46" dirty="0">
                <a:solidFill>
                  <a:srgbClr val="00B05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215" b="1" spc="-46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เป้าหมายพัฒนา</a:t>
            </a:r>
            <a:endParaRPr lang="en-US" sz="2215" b="1" spc="-46" dirty="0">
              <a:solidFill>
                <a:prstClr val="black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262955" y="1750086"/>
            <a:ext cx="934942" cy="12336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lIns="16881" tIns="25322" rIns="16881" bIns="0">
            <a:spAutoFit/>
          </a:bodyPr>
          <a:lstStyle/>
          <a:p>
            <a:pPr algn="ctr" defTabSz="422041">
              <a:lnSpc>
                <a:spcPct val="70000"/>
              </a:lnSpc>
            </a:pPr>
            <a:r>
              <a:rPr lang="th-TH" sz="2215" b="1" dirty="0">
                <a:solidFill>
                  <a:srgbClr val="318E45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เกษตรกร</a:t>
            </a:r>
            <a:r>
              <a:rPr lang="th-TH" sz="1846" b="1" dirty="0">
                <a:solidFill>
                  <a:srgbClr val="318E45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th-TH" sz="1846" b="1" dirty="0">
                <a:solidFill>
                  <a:srgbClr val="318E45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18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ลำบาก</a:t>
            </a:r>
            <a:br>
              <a:rPr lang="th-TH" sz="18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18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ถูกเอาเปรียบ</a:t>
            </a:r>
            <a:br>
              <a:rPr lang="th-TH" sz="18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18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ต้นทุนสูง</a:t>
            </a:r>
            <a:br>
              <a:rPr lang="th-TH" sz="18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18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ต้องระวังภัย</a:t>
            </a:r>
            <a:br>
              <a:rPr lang="th-TH" sz="18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18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ใช้แรงงานมาก</a:t>
            </a:r>
            <a:endParaRPr lang="en-US" sz="1800" dirty="0">
              <a:solidFill>
                <a:prstClr val="black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59270" y="3004100"/>
            <a:ext cx="1977176" cy="13199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16881" tIns="25322" rIns="16881" bIns="0">
            <a:spAutoFit/>
          </a:bodyPr>
          <a:lstStyle/>
          <a:p>
            <a:pPr algn="ctr" defTabSz="422041">
              <a:lnSpc>
                <a:spcPct val="75000"/>
              </a:lnSpc>
            </a:pPr>
            <a:r>
              <a:rPr lang="th-TH" sz="2215" b="1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พ่อค้า</a:t>
            </a:r>
            <a:r>
              <a:rPr lang="th-TH" sz="1846" b="1" dirty="0">
                <a:solidFill>
                  <a:srgbClr val="318E45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th-TH" sz="1846" b="1" dirty="0">
                <a:solidFill>
                  <a:srgbClr val="318E45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18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ใช้เวลามาก</a:t>
            </a:r>
            <a:br>
              <a:rPr lang="th-TH" sz="18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18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เสี่ยงดูผิด-ตาดีได้ตาร้ายเสีย</a:t>
            </a:r>
            <a:br>
              <a:rPr lang="th-TH" sz="18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18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ต้องเอาเปรียบ/ลดความเสี่ยง</a:t>
            </a:r>
            <a:br>
              <a:rPr lang="th-TH" sz="18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18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ต้องใช้ทักษะสูง/เหนื่อย</a:t>
            </a:r>
            <a:br>
              <a:rPr lang="th-TH" sz="18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18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ใช้แรงงานมาก</a:t>
            </a:r>
            <a:endParaRPr lang="en-US" sz="1800" dirty="0">
              <a:solidFill>
                <a:prstClr val="black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1277718" y="1754201"/>
            <a:ext cx="1182923" cy="12336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lIns="16881" tIns="25322" rIns="16881" bIns="0">
            <a:spAutoFit/>
          </a:bodyPr>
          <a:lstStyle/>
          <a:p>
            <a:pPr algn="ctr" defTabSz="422041">
              <a:lnSpc>
                <a:spcPct val="70000"/>
              </a:lnSpc>
            </a:pPr>
            <a:r>
              <a:rPr lang="th-TH" sz="2215" b="1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ตลาด</a:t>
            </a:r>
            <a:r>
              <a:rPr lang="th-TH" sz="1846" b="1" dirty="0">
                <a:solidFill>
                  <a:srgbClr val="318E45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th-TH" sz="1846" b="1" dirty="0">
                <a:solidFill>
                  <a:srgbClr val="318E45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18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โบราณ</a:t>
            </a:r>
            <a:br>
              <a:rPr lang="th-TH" sz="18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18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ขาดนวัตกรรม</a:t>
            </a:r>
            <a:br>
              <a:rPr lang="th-TH" sz="18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18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ธุรกิจเดิมๆ</a:t>
            </a:r>
            <a:br>
              <a:rPr lang="th-TH" sz="18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18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จำกัดขอบเขต</a:t>
            </a:r>
            <a:br>
              <a:rPr lang="th-TH" sz="18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18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ไม่จำเป็นจะไม่เสี่ยง</a:t>
            </a:r>
            <a:endParaRPr lang="en-US" sz="1800" dirty="0">
              <a:solidFill>
                <a:prstClr val="black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6568757" y="2667220"/>
            <a:ext cx="2404268" cy="1645751"/>
          </a:xfrm>
          <a:prstGeom prst="rect">
            <a:avLst/>
          </a:prstGeom>
          <a:solidFill>
            <a:schemeClr val="bg1"/>
          </a:solidFill>
          <a:ln w="31750" cmpd="thickThin">
            <a:solidFill>
              <a:srgbClr val="8AC6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22041">
              <a:lnSpc>
                <a:spcPts val="2031"/>
              </a:lnSpc>
              <a:spcBef>
                <a:spcPts val="3323"/>
              </a:spcBef>
            </a:pPr>
            <a:r>
              <a:rPr lang="th-TH" sz="2400" b="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นวัตกรรมตลาด</a:t>
            </a:r>
            <a:r>
              <a:rPr lang="th-TH" sz="24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th-TH" sz="2400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2400" b="1" dirty="0">
                <a:solidFill>
                  <a:srgbClr val="318E45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“Matching Service”</a:t>
            </a:r>
            <a:r>
              <a:rPr lang="en-US" sz="203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en-US" sz="203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03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สร้างพฤติกรรมการซื้อขายใหม่</a:t>
            </a:r>
            <a:br>
              <a:rPr lang="th-TH" sz="203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03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คุ้นเคยระบบเศรษฐกิจดิจิทัล</a:t>
            </a:r>
            <a:br>
              <a:rPr lang="th-TH" sz="203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03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พบผู้ค้าที่มีศักยภาพแบบออนไลน์</a:t>
            </a:r>
            <a:br>
              <a:rPr lang="th-TH" sz="203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03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ใช้ง่าย</a:t>
            </a:r>
            <a:r>
              <a:rPr lang="en-US" sz="203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-</a:t>
            </a:r>
            <a:r>
              <a:rPr lang="th-TH" sz="203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รวดเร็ว</a:t>
            </a:r>
            <a:r>
              <a:rPr lang="en-US" sz="203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-</a:t>
            </a:r>
            <a:r>
              <a:rPr lang="th-TH" sz="203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พร้อมให้บริการ</a:t>
            </a:r>
            <a:endParaRPr lang="en-US" sz="2031" dirty="0">
              <a:solidFill>
                <a:prstClr val="black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815097" y="459947"/>
            <a:ext cx="1506127" cy="969302"/>
            <a:chOff x="3268676" y="1935837"/>
            <a:chExt cx="1193544" cy="768132"/>
          </a:xfrm>
        </p:grpSpPr>
        <p:sp>
          <p:nvSpPr>
            <p:cNvPr id="11" name="Rectangle 10"/>
            <p:cNvSpPr/>
            <p:nvPr/>
          </p:nvSpPr>
          <p:spPr>
            <a:xfrm>
              <a:off x="3283387" y="1935837"/>
              <a:ext cx="1178833" cy="7681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22041"/>
              <a:endParaRPr 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3268676" y="2001122"/>
              <a:ext cx="1166533" cy="627787"/>
              <a:chOff x="3231146" y="2020890"/>
              <a:chExt cx="1166533" cy="627787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231146" y="2020890"/>
                <a:ext cx="522580" cy="627787"/>
                <a:chOff x="3231146" y="2020890"/>
                <a:chExt cx="522580" cy="627787"/>
              </a:xfrm>
            </p:grpSpPr>
            <p:sp>
              <p:nvSpPr>
                <p:cNvPr id="166" name="Rectangle 165"/>
                <p:cNvSpPr/>
                <p:nvPr/>
              </p:nvSpPr>
              <p:spPr>
                <a:xfrm>
                  <a:off x="3323115" y="2020890"/>
                  <a:ext cx="381587" cy="260035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8575"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</p:spPr>
              <p:txBody>
                <a:bodyPr wrap="square" lIns="16881" tIns="25322" rIns="16881" bIns="25322">
                  <a:spAutoFit/>
                </a:bodyPr>
                <a:lstStyle/>
                <a:p>
                  <a:pPr algn="ctr" defTabSz="422041"/>
                  <a:r>
                    <a:rPr lang="en-US" sz="1800" b="1" dirty="0">
                      <a:solidFill>
                        <a:prstClr val="black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>A18</a:t>
                  </a:r>
                </a:p>
              </p:txBody>
            </p:sp>
            <p:sp>
              <p:nvSpPr>
                <p:cNvPr id="167" name="Rectangle 166"/>
                <p:cNvSpPr/>
                <p:nvPr/>
              </p:nvSpPr>
              <p:spPr>
                <a:xfrm>
                  <a:off x="3321008" y="2388642"/>
                  <a:ext cx="381587" cy="26003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8575"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txBody>
                <a:bodyPr wrap="square" lIns="16881" tIns="25322" rIns="16881" bIns="25322">
                  <a:spAutoFit/>
                </a:bodyPr>
                <a:lstStyle/>
                <a:p>
                  <a:pPr algn="ctr" defTabSz="422041"/>
                  <a:r>
                    <a:rPr lang="en-US" sz="1800" b="1" dirty="0">
                      <a:solidFill>
                        <a:prstClr val="black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>C21</a:t>
                  </a:r>
                </a:p>
              </p:txBody>
            </p:sp>
            <p:pic>
              <p:nvPicPr>
                <p:cNvPr id="1032" name="Picture 8" descr="Image result for handshake vector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31146" y="2082049"/>
                  <a:ext cx="522580" cy="548928"/>
                </a:xfrm>
                <a:prstGeom prst="rect">
                  <a:avLst/>
                </a:prstGeom>
                <a:noFill/>
                <a:ln w="28575"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 descr="Bar Chart 7 icons"/>
              <p:cNvPicPr>
                <a:picLocks noChangeAspect="1" noChangeArrowheads="1"/>
              </p:cNvPicPr>
              <p:nvPr/>
            </p:nvPicPr>
            <p:blipFill>
              <a:blip r:embed="rId10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84431" y="2023058"/>
                <a:ext cx="613248" cy="613248"/>
              </a:xfrm>
              <a:prstGeom prst="rect">
                <a:avLst/>
              </a:prstGeom>
              <a:noFill/>
              <a:ln w="28575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57" name="Oval 156"/>
          <p:cNvSpPr/>
          <p:nvPr/>
        </p:nvSpPr>
        <p:spPr>
          <a:xfrm>
            <a:off x="3375038" y="3233528"/>
            <a:ext cx="175278" cy="175278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22041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58" name="Oval 157"/>
          <p:cNvSpPr/>
          <p:nvPr/>
        </p:nvSpPr>
        <p:spPr>
          <a:xfrm>
            <a:off x="3508762" y="3106759"/>
            <a:ext cx="89538" cy="89538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22041"/>
            <a:endParaRPr lang="en-US" sz="1800">
              <a:solidFill>
                <a:prstClr val="white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953846" y="3684808"/>
            <a:ext cx="3155550" cy="2262942"/>
            <a:chOff x="3815849" y="4547225"/>
            <a:chExt cx="2306017" cy="1653716"/>
          </a:xfrm>
        </p:grpSpPr>
        <p:sp>
          <p:nvSpPr>
            <p:cNvPr id="134" name="Rectangle 133"/>
            <p:cNvSpPr/>
            <p:nvPr/>
          </p:nvSpPr>
          <p:spPr>
            <a:xfrm>
              <a:off x="3815849" y="4547225"/>
              <a:ext cx="2306017" cy="16537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22041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3815849" y="5779387"/>
              <a:ext cx="329431" cy="42155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22041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4145280" y="5779387"/>
              <a:ext cx="329431" cy="42155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22041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4474711" y="5779387"/>
              <a:ext cx="329431" cy="42155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22041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4804142" y="5779387"/>
              <a:ext cx="329431" cy="42155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22041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5133573" y="5779387"/>
              <a:ext cx="329431" cy="42155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22041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5463004" y="5779387"/>
              <a:ext cx="329431" cy="42155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22041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5792435" y="5779387"/>
              <a:ext cx="329431" cy="42155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22041"/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144" name="Rectangle 143"/>
          <p:cNvSpPr/>
          <p:nvPr/>
        </p:nvSpPr>
        <p:spPr>
          <a:xfrm>
            <a:off x="2353607" y="5561174"/>
            <a:ext cx="4377666" cy="249976"/>
          </a:xfrm>
          <a:prstGeom prst="rect">
            <a:avLst/>
          </a:prstGeom>
          <a:noFill/>
          <a:ln>
            <a:noFill/>
          </a:ln>
        </p:spPr>
        <p:txBody>
          <a:bodyPr wrap="square" lIns="16881" tIns="25322" rIns="16881" bIns="25322">
            <a:spAutoFit/>
          </a:bodyPr>
          <a:lstStyle/>
          <a:p>
            <a:pPr algn="ctr" defTabSz="422041">
              <a:lnSpc>
                <a:spcPct val="70000"/>
              </a:lnSpc>
            </a:pPr>
            <a:r>
              <a:rPr lang="th-TH" sz="1846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ห้องพักให้เช่า </a:t>
            </a:r>
            <a:r>
              <a:rPr lang="en-US" sz="1846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Office </a:t>
            </a:r>
            <a:r>
              <a:rPr lang="th-TH" sz="1846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รับซื้อผลผลิตคุณภาพ </a:t>
            </a:r>
            <a:r>
              <a:rPr lang="th-TH" sz="1846" dirty="0">
                <a:solidFill>
                  <a:srgbClr val="5B9BD5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ห้องน้ำ</a:t>
            </a:r>
            <a:endParaRPr lang="en-US" sz="1846" dirty="0">
              <a:solidFill>
                <a:srgbClr val="5B9BD5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3050910" y="3798046"/>
            <a:ext cx="2335436" cy="73906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22041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5337227" y="3793351"/>
            <a:ext cx="678132" cy="7678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22041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3085306" y="3954991"/>
            <a:ext cx="2203388" cy="448940"/>
          </a:xfrm>
          <a:prstGeom prst="rect">
            <a:avLst/>
          </a:prstGeom>
          <a:noFill/>
          <a:ln>
            <a:noFill/>
          </a:ln>
        </p:spPr>
        <p:txBody>
          <a:bodyPr wrap="square" lIns="16881" tIns="25322" rIns="16881" bIns="25322">
            <a:spAutoFit/>
          </a:bodyPr>
          <a:lstStyle/>
          <a:p>
            <a:pPr algn="ctr" defTabSz="422041"/>
            <a:r>
              <a:rPr lang="th-TH" sz="2585" b="1" spc="-46" dirty="0">
                <a:solidFill>
                  <a:srgbClr val="299F45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ห้องตัวอย่างสินค้าเกษตร</a:t>
            </a:r>
            <a:endParaRPr lang="en-US" sz="2585" b="1" spc="-46" dirty="0">
              <a:solidFill>
                <a:srgbClr val="299F45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5168630" y="3984740"/>
            <a:ext cx="1021968" cy="392001"/>
          </a:xfrm>
          <a:prstGeom prst="rect">
            <a:avLst/>
          </a:prstGeom>
          <a:noFill/>
          <a:ln>
            <a:noFill/>
          </a:ln>
        </p:spPr>
        <p:txBody>
          <a:bodyPr wrap="square" lIns="16881" tIns="25322" rIns="16881" bIns="25322">
            <a:spAutoFit/>
          </a:bodyPr>
          <a:lstStyle/>
          <a:p>
            <a:pPr algn="ctr" defTabSz="422041"/>
            <a:r>
              <a:rPr lang="th-TH" sz="2215" b="1" spc="-46" dirty="0">
                <a:solidFill>
                  <a:srgbClr val="5B9BD5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ห้องน้ำ</a:t>
            </a:r>
            <a:endParaRPr lang="en-US" sz="2215" b="1" spc="-46" dirty="0">
              <a:solidFill>
                <a:srgbClr val="5B9BD5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956190" y="4540634"/>
            <a:ext cx="3151894" cy="8302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rgbClr val="39A0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22041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342788" y="4733380"/>
            <a:ext cx="4377666" cy="607958"/>
          </a:xfrm>
          <a:prstGeom prst="rect">
            <a:avLst/>
          </a:prstGeom>
          <a:noFill/>
          <a:ln>
            <a:noFill/>
          </a:ln>
        </p:spPr>
        <p:txBody>
          <a:bodyPr wrap="square" lIns="16881" tIns="25322" rIns="16881" bIns="25322">
            <a:spAutoFit/>
          </a:bodyPr>
          <a:lstStyle/>
          <a:p>
            <a:pPr algn="ctr" defTabSz="422041">
              <a:lnSpc>
                <a:spcPct val="70000"/>
              </a:lnSpc>
            </a:pPr>
            <a:r>
              <a:rPr lang="th-TH" sz="2954" b="1" dirty="0">
                <a:solidFill>
                  <a:srgbClr val="00B05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ล้งขนถ่าย</a:t>
            </a:r>
            <a:r>
              <a:rPr lang="en-US" sz="2954" b="1" dirty="0">
                <a:solidFill>
                  <a:srgbClr val="00B05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-</a:t>
            </a:r>
            <a:r>
              <a:rPr lang="th-TH" sz="2954" b="1" dirty="0">
                <a:solidFill>
                  <a:srgbClr val="00B05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พักรอสินค้า</a:t>
            </a:r>
            <a:br>
              <a:rPr lang="th-TH" sz="2954" b="1" dirty="0">
                <a:solidFill>
                  <a:srgbClr val="00B05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215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เครื่องชั่งมาตรฐาน</a:t>
            </a:r>
            <a:r>
              <a:rPr lang="en-US" sz="2215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-</a:t>
            </a:r>
            <a:r>
              <a:rPr lang="th-TH" sz="2215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พนักงานบริการ</a:t>
            </a:r>
            <a:endParaRPr lang="en-US" sz="2215" dirty="0">
              <a:solidFill>
                <a:prstClr val="black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170" y="822201"/>
            <a:ext cx="394890" cy="394890"/>
          </a:xfrm>
          <a:prstGeom prst="rect">
            <a:avLst/>
          </a:prstGeom>
        </p:spPr>
      </p:pic>
      <p:sp>
        <p:nvSpPr>
          <p:cNvPr id="97" name="Oval 96"/>
          <p:cNvSpPr/>
          <p:nvPr/>
        </p:nvSpPr>
        <p:spPr>
          <a:xfrm rot="5400000">
            <a:off x="5093354" y="2130938"/>
            <a:ext cx="202720" cy="2027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22041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 rot="5400000">
            <a:off x="5082807" y="2469165"/>
            <a:ext cx="202720" cy="20272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22041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99" name="Up Arrow 98"/>
          <p:cNvSpPr/>
          <p:nvPr/>
        </p:nvSpPr>
        <p:spPr>
          <a:xfrm rot="5400000">
            <a:off x="4457904" y="1918639"/>
            <a:ext cx="225480" cy="912952"/>
          </a:xfrm>
          <a:prstGeom prst="up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22041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0" name="Up Arrow 99"/>
          <p:cNvSpPr/>
          <p:nvPr/>
        </p:nvSpPr>
        <p:spPr>
          <a:xfrm rot="5400000">
            <a:off x="2403977" y="5443801"/>
            <a:ext cx="205648" cy="543987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22041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1" name="Up Arrow 100"/>
          <p:cNvSpPr/>
          <p:nvPr/>
        </p:nvSpPr>
        <p:spPr>
          <a:xfrm rot="5400000" flipV="1">
            <a:off x="6458034" y="5446027"/>
            <a:ext cx="199624" cy="544008"/>
          </a:xfrm>
          <a:prstGeom prst="up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22041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1036" name="Picture 12" descr="Image result for buyer vector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059" y="4356568"/>
            <a:ext cx="1014126" cy="101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Up Arrow 103"/>
          <p:cNvSpPr/>
          <p:nvPr/>
        </p:nvSpPr>
        <p:spPr>
          <a:xfrm rot="8678107" flipV="1">
            <a:off x="6088898" y="3423152"/>
            <a:ext cx="199624" cy="898335"/>
          </a:xfrm>
          <a:prstGeom prst="up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22041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5" name="Up Arrow 104"/>
          <p:cNvSpPr/>
          <p:nvPr/>
        </p:nvSpPr>
        <p:spPr>
          <a:xfrm rot="13155819" flipV="1">
            <a:off x="2779260" y="3403921"/>
            <a:ext cx="199624" cy="898335"/>
          </a:xfrm>
          <a:prstGeom prst="upArrow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22041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="" xmlns:a16="http://schemas.microsoft.com/office/drawing/2014/main" id="{6ADD32F3-5EC2-462D-A1DD-30C9F54DDB22}"/>
              </a:ext>
            </a:extLst>
          </p:cNvPr>
          <p:cNvSpPr txBox="1"/>
          <p:nvPr/>
        </p:nvSpPr>
        <p:spPr>
          <a:xfrm>
            <a:off x="1172" y="6106213"/>
            <a:ext cx="9144000" cy="491999"/>
          </a:xfrm>
          <a:prstGeom prst="rect">
            <a:avLst/>
          </a:prstGeom>
          <a:solidFill>
            <a:srgbClr val="C5E0B4"/>
          </a:solidFill>
        </p:spPr>
        <p:txBody>
          <a:bodyPr wrap="square" rtlCol="0" anchor="ctr">
            <a:noAutofit/>
          </a:bodyPr>
          <a:lstStyle/>
          <a:p>
            <a:pPr defTabSz="422041">
              <a:lnSpc>
                <a:spcPct val="80000"/>
              </a:lnSpc>
              <a:tabLst>
                <a:tab pos="2587934" algn="l"/>
              </a:tabLst>
            </a:pPr>
            <a:r>
              <a:rPr lang="th-TH" sz="1477" b="1" spc="-18" dirty="0">
                <a:solidFill>
                  <a:srgbClr val="39A05A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แผนยุทธศาสตร์พระพิรุณ: ยุทธศาสตร์ยกระดับการเกษตร 4.0</a:t>
            </a:r>
            <a:r>
              <a:rPr lang="th-TH" sz="1477" b="1" spc="-18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th-TH" sz="1477" b="1" spc="-18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1385" b="1" spc="-18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คณะกรรมการส่งเสริมตลาดเกษตรดิจิทัล กระทรวงเกษตรและสหกรณ์</a:t>
            </a:r>
            <a:endParaRPr lang="th-TH" sz="1385" spc="-18" dirty="0">
              <a:solidFill>
                <a:prstClr val="black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2114268" y="360607"/>
            <a:ext cx="1488014" cy="335191"/>
          </a:xfrm>
          <a:prstGeom prst="rect">
            <a:avLst/>
          </a:prstGeom>
          <a:solidFill>
            <a:schemeClr val="bg1"/>
          </a:solidFill>
          <a:ln w="19050">
            <a:solidFill>
              <a:srgbClr val="299F45"/>
            </a:solidFill>
          </a:ln>
        </p:spPr>
        <p:txBody>
          <a:bodyPr wrap="square" lIns="16881" tIns="25322" rIns="16881" bIns="25322">
            <a:spAutoFit/>
          </a:bodyPr>
          <a:lstStyle/>
          <a:p>
            <a:pPr algn="ctr" defTabSz="422041"/>
            <a:r>
              <a:rPr lang="en-US" sz="1846" b="1" u="sng" dirty="0">
                <a:solidFill>
                  <a:srgbClr val="39A05A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Model </a:t>
            </a:r>
            <a:r>
              <a:rPr lang="th-TH" sz="1846" b="1" u="sng" dirty="0">
                <a:solidFill>
                  <a:srgbClr val="39A05A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ล้งนวัตกรรม</a:t>
            </a:r>
            <a:endParaRPr lang="en-US" sz="1846" b="1" u="sng" dirty="0">
              <a:solidFill>
                <a:srgbClr val="39A05A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7318761" y="6164019"/>
            <a:ext cx="1771406" cy="392001"/>
          </a:xfrm>
          <a:prstGeom prst="rect">
            <a:avLst/>
          </a:prstGeom>
          <a:solidFill>
            <a:schemeClr val="bg1"/>
          </a:solidFill>
          <a:ln w="19050">
            <a:solidFill>
              <a:srgbClr val="299F45"/>
            </a:solidFill>
          </a:ln>
        </p:spPr>
        <p:txBody>
          <a:bodyPr wrap="square" lIns="16881" tIns="25322" rIns="16881" bIns="25322">
            <a:spAutoFit/>
          </a:bodyPr>
          <a:lstStyle/>
          <a:p>
            <a:pPr algn="ctr" defTabSz="422041"/>
            <a:r>
              <a:rPr lang="en-US" sz="2215" b="1" dirty="0">
                <a:solidFill>
                  <a:srgbClr val="39A05A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Model </a:t>
            </a:r>
            <a:r>
              <a:rPr lang="th-TH" sz="2215" b="1" u="sng" dirty="0">
                <a:solidFill>
                  <a:srgbClr val="39A05A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ล้งนวัตกรรม</a:t>
            </a:r>
            <a:endParaRPr lang="en-US" sz="2215" b="1" u="sng" dirty="0">
              <a:solidFill>
                <a:srgbClr val="39A05A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2497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87624" y="169732"/>
            <a:ext cx="6696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3600" b="1" u="sng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ภาพสเกตช์แนวทางในการแก้ปัญหา</a:t>
            </a:r>
            <a:endParaRPr lang="en-US" sz="3600" b="1" u="sng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0" y="3418840"/>
            <a:ext cx="9144000" cy="1835441"/>
            <a:chOff x="0" y="3418840"/>
            <a:chExt cx="9144000" cy="1835441"/>
          </a:xfrm>
        </p:grpSpPr>
        <p:grpSp>
          <p:nvGrpSpPr>
            <p:cNvPr id="11" name="Group 10"/>
            <p:cNvGrpSpPr/>
            <p:nvPr/>
          </p:nvGrpSpPr>
          <p:grpSpPr>
            <a:xfrm>
              <a:off x="0" y="3418840"/>
              <a:ext cx="9144000" cy="1665219"/>
              <a:chOff x="0" y="3418840"/>
              <a:chExt cx="9144000" cy="1665219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0" y="3418840"/>
                <a:ext cx="9144000" cy="151216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4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" name="Group 31"/>
              <p:cNvGrpSpPr/>
              <p:nvPr/>
            </p:nvGrpSpPr>
            <p:grpSpPr>
              <a:xfrm>
                <a:off x="1144149" y="3514400"/>
                <a:ext cx="2889483" cy="1569659"/>
                <a:chOff x="708785" y="2504577"/>
                <a:chExt cx="3168352" cy="1368956"/>
              </a:xfrm>
            </p:grpSpPr>
            <p:sp>
              <p:nvSpPr>
                <p:cNvPr id="33" name="TextBox 32"/>
                <p:cNvSpPr txBox="1"/>
                <p:nvPr/>
              </p:nvSpPr>
              <p:spPr>
                <a:xfrm>
                  <a:off x="775776" y="2504577"/>
                  <a:ext cx="3034368" cy="1368956"/>
                </a:xfrm>
                <a:prstGeom prst="rect">
                  <a:avLst/>
                </a:prstGeom>
                <a:noFill/>
                <a:ln w="28575">
                  <a:noFill/>
                  <a:prstDash val="sysDash"/>
                </a:ln>
              </p:spPr>
              <p:txBody>
                <a:bodyPr wrap="square" rtlCol="0">
                  <a:spAutoFit/>
                </a:bodyPr>
                <a:lstStyle/>
                <a:p>
                  <a:pPr lvl="0" algn="ctr">
                    <a:lnSpc>
                      <a:spcPct val="80000"/>
                    </a:lnSpc>
                  </a:pPr>
                  <a:r>
                    <a:rPr lang="th-TH" sz="2400" b="1" u="sng" dirty="0" smtClean="0">
                      <a:solidFill>
                        <a:schemeClr val="tx2">
                          <a:lumMod val="50000"/>
                        </a:schemeClr>
                      </a:solidFill>
                      <a:latin typeface="TH SarabunPSK" pitchFamily="34" charset="-34"/>
                      <a:ea typeface="Tahoma" pitchFamily="34" charset="0"/>
                      <a:cs typeface="TH SarabunPSK" pitchFamily="34" charset="-34"/>
                    </a:rPr>
                    <a:t>เป้าหมายรอง</a:t>
                  </a:r>
                  <a:r>
                    <a:rPr lang="th-TH" sz="2400" b="1" dirty="0" smtClean="0">
                      <a:solidFill>
                        <a:schemeClr val="tx2">
                          <a:lumMod val="50000"/>
                        </a:schemeClr>
                      </a:solidFill>
                      <a:latin typeface="TH SarabunPSK" pitchFamily="34" charset="-34"/>
                      <a:ea typeface="Tahoma" pitchFamily="34" charset="0"/>
                      <a:cs typeface="TH SarabunPSK" pitchFamily="34" charset="-34"/>
                    </a:rPr>
                    <a:t/>
                  </a:r>
                  <a:br>
                    <a:rPr lang="th-TH" sz="2400" b="1" dirty="0" smtClean="0">
                      <a:solidFill>
                        <a:schemeClr val="tx2">
                          <a:lumMod val="50000"/>
                        </a:schemeClr>
                      </a:solidFill>
                      <a:latin typeface="TH SarabunPSK" pitchFamily="34" charset="-34"/>
                      <a:ea typeface="Tahoma" pitchFamily="34" charset="0"/>
                      <a:cs typeface="TH SarabunPSK" pitchFamily="34" charset="-34"/>
                    </a:rPr>
                  </a:br>
                  <a:r>
                    <a:rPr lang="th-TH" sz="2400" dirty="0" smtClean="0">
                      <a:solidFill>
                        <a:schemeClr val="tx2">
                          <a:lumMod val="50000"/>
                        </a:schemeClr>
                      </a:solidFill>
                      <a:latin typeface="TH SarabunPSK" pitchFamily="34" charset="-34"/>
                      <a:ea typeface="Tahoma" pitchFamily="34" charset="0"/>
                      <a:cs typeface="TH SarabunPSK" pitchFamily="34" charset="-34"/>
                    </a:rPr>
                    <a:t>ในการจะลดความไม่สมบูรณ์</a:t>
                  </a:r>
                </a:p>
                <a:p>
                  <a:pPr lvl="0" algn="ctr">
                    <a:lnSpc>
                      <a:spcPct val="80000"/>
                    </a:lnSpc>
                  </a:pPr>
                  <a:r>
                    <a:rPr lang="th-TH" sz="2400" dirty="0" smtClean="0">
                      <a:solidFill>
                        <a:schemeClr val="tx2">
                          <a:lumMod val="50000"/>
                        </a:schemeClr>
                      </a:solidFill>
                      <a:latin typeface="TH SarabunPSK" pitchFamily="34" charset="-34"/>
                      <a:ea typeface="Tahoma" pitchFamily="34" charset="0"/>
                      <a:cs typeface="TH SarabunPSK" pitchFamily="34" charset="-34"/>
                    </a:rPr>
                    <a:t>ของกลไกตลาดเป้าหมายรอง</a:t>
                  </a:r>
                  <a:br>
                    <a:rPr lang="th-TH" sz="2400" dirty="0" smtClean="0">
                      <a:solidFill>
                        <a:schemeClr val="tx2">
                          <a:lumMod val="50000"/>
                        </a:schemeClr>
                      </a:solidFill>
                      <a:latin typeface="TH SarabunPSK" pitchFamily="34" charset="-34"/>
                      <a:ea typeface="Tahoma" pitchFamily="34" charset="0"/>
                      <a:cs typeface="TH SarabunPSK" pitchFamily="34" charset="-34"/>
                    </a:rPr>
                  </a:br>
                  <a:r>
                    <a:rPr lang="th-TH" sz="2400" dirty="0" smtClean="0">
                      <a:solidFill>
                        <a:schemeClr val="tx2">
                          <a:lumMod val="50000"/>
                        </a:schemeClr>
                      </a:solidFill>
                      <a:latin typeface="TH SarabunPSK" pitchFamily="34" charset="-34"/>
                      <a:ea typeface="Tahoma" pitchFamily="34" charset="0"/>
                      <a:cs typeface="TH SarabunPSK" pitchFamily="34" charset="-34"/>
                    </a:rPr>
                    <a:t>ที่ต้องบรรลุให้ได้ประกอบด้วย</a:t>
                  </a:r>
                  <a:endParaRPr lang="en-US" sz="2400" dirty="0">
                    <a:solidFill>
                      <a:schemeClr val="tx2">
                        <a:lumMod val="50000"/>
                      </a:schemeClr>
                    </a:solidFill>
                    <a:latin typeface="TH SarabunPSK" pitchFamily="34" charset="-34"/>
                    <a:ea typeface="Tahoma" pitchFamily="34" charset="0"/>
                    <a:cs typeface="TH SarabunPSK" pitchFamily="34" charset="-34"/>
                  </a:endParaRPr>
                </a:p>
              </p:txBody>
            </p:sp>
            <p:sp>
              <p:nvSpPr>
                <p:cNvPr id="34" name="Double Bracket 33"/>
                <p:cNvSpPr/>
                <p:nvPr/>
              </p:nvSpPr>
              <p:spPr>
                <a:xfrm>
                  <a:off x="708785" y="2504577"/>
                  <a:ext cx="3168352" cy="1152128"/>
                </a:xfrm>
                <a:prstGeom prst="bracketPair">
                  <a:avLst/>
                </a:prstGeom>
                <a:ln w="381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</p:grpSp>
        </p:grpSp>
        <p:cxnSp>
          <p:nvCxnSpPr>
            <p:cNvPr id="15" name="Straight Connector 14"/>
            <p:cNvCxnSpPr>
              <a:stCxn id="39" idx="0"/>
            </p:cNvCxnSpPr>
            <p:nvPr/>
          </p:nvCxnSpPr>
          <p:spPr>
            <a:xfrm flipV="1">
              <a:off x="1367645" y="4811245"/>
              <a:ext cx="1212853" cy="44303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endCxn id="42" idx="0"/>
            </p:cNvCxnSpPr>
            <p:nvPr/>
          </p:nvCxnSpPr>
          <p:spPr>
            <a:xfrm>
              <a:off x="2556160" y="4811245"/>
              <a:ext cx="234310" cy="443036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2556160" y="4811245"/>
              <a:ext cx="1485372" cy="43523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Right Triangle 21"/>
            <p:cNvSpPr/>
            <p:nvPr/>
          </p:nvSpPr>
          <p:spPr>
            <a:xfrm rot="8100000">
              <a:off x="2476436" y="4774641"/>
              <a:ext cx="216024" cy="216024"/>
            </a:xfrm>
            <a:prstGeom prst="rt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72114" y="5207917"/>
            <a:ext cx="7198337" cy="1461443"/>
            <a:chOff x="672114" y="5207917"/>
            <a:chExt cx="7198337" cy="1461443"/>
          </a:xfrm>
        </p:grpSpPr>
        <p:grpSp>
          <p:nvGrpSpPr>
            <p:cNvPr id="24" name="Group 23"/>
            <p:cNvGrpSpPr/>
            <p:nvPr/>
          </p:nvGrpSpPr>
          <p:grpSpPr>
            <a:xfrm>
              <a:off x="672114" y="5207917"/>
              <a:ext cx="3827878" cy="1461443"/>
              <a:chOff x="672114" y="5207917"/>
              <a:chExt cx="3827878" cy="1461443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672114" y="5254281"/>
                <a:ext cx="1379606" cy="550983"/>
                <a:chOff x="2627786" y="2492896"/>
                <a:chExt cx="3570748" cy="1152128"/>
              </a:xfrm>
            </p:grpSpPr>
            <p:sp>
              <p:nvSpPr>
                <p:cNvPr id="38" name="TextBox 37"/>
                <p:cNvSpPr txBox="1"/>
                <p:nvPr/>
              </p:nvSpPr>
              <p:spPr>
                <a:xfrm>
                  <a:off x="2627786" y="2499330"/>
                  <a:ext cx="3570748" cy="1139262"/>
                </a:xfrm>
                <a:prstGeom prst="roundRect">
                  <a:avLst/>
                </a:prstGeom>
                <a:noFill/>
                <a:ln w="28575">
                  <a:noFill/>
                  <a:prstDash val="sysDash"/>
                </a:ln>
              </p:spPr>
              <p:txBody>
                <a:bodyPr wrap="square" tIns="0" bIns="0" rtlCol="0" anchor="ctr">
                  <a:spAutoFit/>
                </a:bodyPr>
                <a:lstStyle/>
                <a:p>
                  <a:pPr lvl="0" algn="ctr">
                    <a:lnSpc>
                      <a:spcPct val="80000"/>
                    </a:lnSpc>
                  </a:pPr>
                  <a:r>
                    <a:rPr lang="th-TH" sz="2000" b="1" dirty="0" smtClean="0">
                      <a:solidFill>
                        <a:schemeClr val="tx2">
                          <a:lumMod val="50000"/>
                        </a:schemeClr>
                      </a:solidFill>
                      <a:latin typeface="TH SarabunPSK" pitchFamily="34" charset="-34"/>
                      <a:ea typeface="Tahoma" pitchFamily="34" charset="0"/>
                      <a:cs typeface="TH SarabunPSK" pitchFamily="34" charset="-34"/>
                    </a:rPr>
                    <a:t>รายได้</a:t>
                  </a:r>
                  <a:br>
                    <a:rPr lang="th-TH" sz="2000" b="1" dirty="0" smtClean="0">
                      <a:solidFill>
                        <a:schemeClr val="tx2">
                          <a:lumMod val="50000"/>
                        </a:schemeClr>
                      </a:solidFill>
                      <a:latin typeface="TH SarabunPSK" pitchFamily="34" charset="-34"/>
                      <a:ea typeface="Tahoma" pitchFamily="34" charset="0"/>
                      <a:cs typeface="TH SarabunPSK" pitchFamily="34" charset="-34"/>
                    </a:rPr>
                  </a:br>
                  <a:r>
                    <a:rPr lang="th-TH" sz="2000" b="1" dirty="0" smtClean="0">
                      <a:solidFill>
                        <a:schemeClr val="tx2">
                          <a:lumMod val="50000"/>
                        </a:schemeClr>
                      </a:solidFill>
                      <a:latin typeface="TH SarabunPSK" pitchFamily="34" charset="-34"/>
                      <a:ea typeface="Tahoma" pitchFamily="34" charset="0"/>
                      <a:cs typeface="TH SarabunPSK" pitchFamily="34" charset="-34"/>
                    </a:rPr>
                    <a:t>เกษตรกรสูงขึ้น</a:t>
                  </a:r>
                  <a:endParaRPr lang="en-US" sz="2000" dirty="0">
                    <a:solidFill>
                      <a:schemeClr val="tx2">
                        <a:lumMod val="50000"/>
                      </a:schemeClr>
                    </a:solidFill>
                    <a:latin typeface="TH SarabunPSK" pitchFamily="34" charset="-34"/>
                    <a:ea typeface="Tahoma" pitchFamily="34" charset="0"/>
                    <a:cs typeface="TH SarabunPSK" pitchFamily="34" charset="-34"/>
                  </a:endParaRPr>
                </a:p>
              </p:txBody>
            </p:sp>
            <p:sp>
              <p:nvSpPr>
                <p:cNvPr id="39" name="Double Bracket 38"/>
                <p:cNvSpPr/>
                <p:nvPr/>
              </p:nvSpPr>
              <p:spPr>
                <a:xfrm>
                  <a:off x="2843808" y="2492896"/>
                  <a:ext cx="3168352" cy="1152128"/>
                </a:xfrm>
                <a:prstGeom prst="roundRect">
                  <a:avLst/>
                </a:prstGeom>
                <a:ln w="381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tIns="0" bIns="0" rtlCol="0" anchor="ctr"/>
                <a:lstStyle/>
                <a:p>
                  <a:pPr algn="ctr"/>
                  <a:endParaRPr lang="en-US" sz="2400"/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2161067" y="5254281"/>
                <a:ext cx="1258805" cy="550983"/>
                <a:chOff x="2843808" y="2492896"/>
                <a:chExt cx="3168352" cy="1152128"/>
              </a:xfrm>
            </p:grpSpPr>
            <p:sp>
              <p:nvSpPr>
                <p:cNvPr id="41" name="TextBox 40"/>
                <p:cNvSpPr txBox="1"/>
                <p:nvPr/>
              </p:nvSpPr>
              <p:spPr>
                <a:xfrm>
                  <a:off x="2910798" y="2690333"/>
                  <a:ext cx="3034369" cy="802045"/>
                </a:xfrm>
                <a:prstGeom prst="roundRect">
                  <a:avLst/>
                </a:prstGeom>
                <a:noFill/>
                <a:ln w="28575">
                  <a:noFill/>
                  <a:prstDash val="sysDash"/>
                </a:ln>
              </p:spPr>
              <p:txBody>
                <a:bodyPr wrap="square" rtlCol="0" anchor="ctr">
                  <a:spAutoFit/>
                </a:bodyPr>
                <a:lstStyle/>
                <a:p>
                  <a:pPr lvl="0" algn="ctr">
                    <a:lnSpc>
                      <a:spcPct val="80000"/>
                    </a:lnSpc>
                  </a:pPr>
                  <a:r>
                    <a:rPr lang="th-TH" sz="2000" b="1" dirty="0" smtClean="0">
                      <a:solidFill>
                        <a:schemeClr val="tx2">
                          <a:lumMod val="50000"/>
                        </a:schemeClr>
                      </a:solidFill>
                      <a:latin typeface="TH SarabunPSK" pitchFamily="34" charset="-34"/>
                      <a:ea typeface="Tahoma" pitchFamily="34" charset="0"/>
                      <a:cs typeface="TH SarabunPSK" pitchFamily="34" charset="-34"/>
                    </a:rPr>
                    <a:t>ระดับสินค้า</a:t>
                  </a:r>
                  <a:br>
                    <a:rPr lang="th-TH" sz="2000" b="1" dirty="0" smtClean="0">
                      <a:solidFill>
                        <a:schemeClr val="tx2">
                          <a:lumMod val="50000"/>
                        </a:schemeClr>
                      </a:solidFill>
                      <a:latin typeface="TH SarabunPSK" pitchFamily="34" charset="-34"/>
                      <a:ea typeface="Tahoma" pitchFamily="34" charset="0"/>
                      <a:cs typeface="TH SarabunPSK" pitchFamily="34" charset="-34"/>
                    </a:rPr>
                  </a:br>
                  <a:r>
                    <a:rPr lang="th-TH" sz="2000" b="1" dirty="0" smtClean="0">
                      <a:solidFill>
                        <a:schemeClr val="tx2">
                          <a:lumMod val="50000"/>
                        </a:schemeClr>
                      </a:solidFill>
                      <a:latin typeface="TH SarabunPSK" pitchFamily="34" charset="-34"/>
                      <a:ea typeface="Tahoma" pitchFamily="34" charset="0"/>
                      <a:cs typeface="TH SarabunPSK" pitchFamily="34" charset="-34"/>
                    </a:rPr>
                    <a:t>มีเสถียรภาพ</a:t>
                  </a:r>
                  <a:endParaRPr lang="en-US" sz="2000" dirty="0">
                    <a:solidFill>
                      <a:schemeClr val="tx2">
                        <a:lumMod val="50000"/>
                      </a:schemeClr>
                    </a:solidFill>
                    <a:latin typeface="TH SarabunPSK" pitchFamily="34" charset="-34"/>
                    <a:ea typeface="Tahoma" pitchFamily="34" charset="0"/>
                    <a:cs typeface="TH SarabunPSK" pitchFamily="34" charset="-34"/>
                  </a:endParaRPr>
                </a:p>
              </p:txBody>
            </p:sp>
            <p:sp>
              <p:nvSpPr>
                <p:cNvPr id="42" name="Double Bracket 38"/>
                <p:cNvSpPr/>
                <p:nvPr/>
              </p:nvSpPr>
              <p:spPr>
                <a:xfrm>
                  <a:off x="2843808" y="2492896"/>
                  <a:ext cx="3168352" cy="1152128"/>
                </a:xfrm>
                <a:prstGeom prst="roundRect">
                  <a:avLst/>
                </a:prstGeom>
                <a:ln w="38100">
                  <a:solidFill>
                    <a:srgbClr val="288C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3591771" y="5207917"/>
                <a:ext cx="908221" cy="669355"/>
                <a:chOff x="2843808" y="2405202"/>
                <a:chExt cx="3168352" cy="1372308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2910799" y="2405202"/>
                  <a:ext cx="3034370" cy="1372308"/>
                </a:xfrm>
                <a:prstGeom prst="roundRect">
                  <a:avLst/>
                </a:prstGeom>
                <a:noFill/>
                <a:ln w="28575">
                  <a:noFill/>
                  <a:prstDash val="sysDash"/>
                </a:ln>
              </p:spPr>
              <p:txBody>
                <a:bodyPr wrap="square" rtlCol="0" anchor="ctr">
                  <a:spAutoFit/>
                </a:bodyPr>
                <a:lstStyle/>
                <a:p>
                  <a:pPr lvl="0" algn="ctr">
                    <a:lnSpc>
                      <a:spcPct val="80000"/>
                    </a:lnSpc>
                  </a:pPr>
                  <a:r>
                    <a:rPr lang="th-TH" sz="2000" b="1" dirty="0" smtClean="0">
                      <a:solidFill>
                        <a:schemeClr val="tx2">
                          <a:lumMod val="50000"/>
                        </a:schemeClr>
                      </a:solidFill>
                      <a:latin typeface="TH SarabunPSK" pitchFamily="34" charset="-34"/>
                      <a:ea typeface="Tahoma" pitchFamily="34" charset="0"/>
                      <a:cs typeface="TH SarabunPSK" pitchFamily="34" charset="-34"/>
                    </a:rPr>
                    <a:t>ทายาท</a:t>
                  </a:r>
                  <a:br>
                    <a:rPr lang="th-TH" sz="2000" b="1" dirty="0" smtClean="0">
                      <a:solidFill>
                        <a:schemeClr val="tx2">
                          <a:lumMod val="50000"/>
                        </a:schemeClr>
                      </a:solidFill>
                      <a:latin typeface="TH SarabunPSK" pitchFamily="34" charset="-34"/>
                      <a:ea typeface="Tahoma" pitchFamily="34" charset="0"/>
                      <a:cs typeface="TH SarabunPSK" pitchFamily="34" charset="-34"/>
                    </a:rPr>
                  </a:br>
                  <a:r>
                    <a:rPr lang="th-TH" sz="2000" b="1" dirty="0" smtClean="0">
                      <a:solidFill>
                        <a:schemeClr val="tx2">
                          <a:lumMod val="50000"/>
                        </a:schemeClr>
                      </a:solidFill>
                      <a:latin typeface="TH SarabunPSK" pitchFamily="34" charset="-34"/>
                      <a:ea typeface="Tahoma" pitchFamily="34" charset="0"/>
                      <a:cs typeface="TH SarabunPSK" pitchFamily="34" charset="-34"/>
                    </a:rPr>
                    <a:t>สืบทอด</a:t>
                  </a:r>
                  <a:endParaRPr lang="en-US" sz="2000" dirty="0">
                    <a:solidFill>
                      <a:schemeClr val="tx2">
                        <a:lumMod val="50000"/>
                      </a:schemeClr>
                    </a:solidFill>
                    <a:latin typeface="TH SarabunPSK" pitchFamily="34" charset="-34"/>
                    <a:ea typeface="Tahoma" pitchFamily="34" charset="0"/>
                    <a:cs typeface="TH SarabunPSK" pitchFamily="34" charset="-34"/>
                  </a:endParaRPr>
                </a:p>
              </p:txBody>
            </p:sp>
            <p:sp>
              <p:nvSpPr>
                <p:cNvPr id="46" name="Double Bracket 38"/>
                <p:cNvSpPr/>
                <p:nvPr/>
              </p:nvSpPr>
              <p:spPr>
                <a:xfrm>
                  <a:off x="2843808" y="2492896"/>
                  <a:ext cx="3168352" cy="1152128"/>
                </a:xfrm>
                <a:prstGeom prst="roundRect">
                  <a:avLst/>
                </a:prstGeom>
                <a:ln w="381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</p:grpSp>
          <p:sp>
            <p:nvSpPr>
              <p:cNvPr id="47" name="Double Bracket 46">
                <a:extLst>
                  <a:ext uri="{FF2B5EF4-FFF2-40B4-BE49-F238E27FC236}">
                    <a16:creationId xmlns:a16="http://schemas.microsoft.com/office/drawing/2014/main" xmlns="" id="{063F48F4-7420-4513-9AA6-E67209E55974}"/>
                  </a:ext>
                </a:extLst>
              </p:cNvPr>
              <p:cNvSpPr/>
              <p:nvPr/>
            </p:nvSpPr>
            <p:spPr>
              <a:xfrm>
                <a:off x="1669290" y="6104490"/>
                <a:ext cx="1839200" cy="564870"/>
              </a:xfrm>
              <a:prstGeom prst="bracketPair">
                <a:avLst/>
              </a:prstGeom>
              <a:solidFill>
                <a:srgbClr val="FFFFFF"/>
              </a:solidFill>
              <a:ln w="28575" cmpd="sng">
                <a:solidFill>
                  <a:schemeClr val="accent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tIns="45720" rtlCol="0" anchor="ctr" anchorCtr="0"/>
              <a:lstStyle/>
              <a:p>
                <a:pPr algn="ctr">
                  <a:lnSpc>
                    <a:spcPct val="80000"/>
                  </a:lnSpc>
                </a:pPr>
                <a:r>
                  <a:rPr lang="en-US" sz="3600" b="1" spc="-50" dirty="0" smtClean="0">
                    <a:solidFill>
                      <a:schemeClr val="tx1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Application</a:t>
                </a:r>
                <a:endParaRPr lang="en-US" sz="3600" b="1" u="sng" spc="-100" dirty="0">
                  <a:solidFill>
                    <a:srgbClr val="0070C0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endParaRPr>
              </a:p>
            </p:txBody>
          </p:sp>
          <p:grpSp>
            <p:nvGrpSpPr>
              <p:cNvPr id="13" name="Group 12"/>
              <p:cNvGrpSpPr/>
              <p:nvPr/>
            </p:nvGrpSpPr>
            <p:grpSpPr>
              <a:xfrm>
                <a:off x="1465322" y="5728269"/>
                <a:ext cx="2573422" cy="416946"/>
                <a:chOff x="1465322" y="5728269"/>
                <a:chExt cx="2573422" cy="416946"/>
              </a:xfrm>
            </p:grpSpPr>
            <p:sp>
              <p:nvSpPr>
                <p:cNvPr id="48" name="Down Arrow 47"/>
                <p:cNvSpPr/>
                <p:nvPr/>
              </p:nvSpPr>
              <p:spPr>
                <a:xfrm rot="6246852">
                  <a:off x="1968360" y="5395361"/>
                  <a:ext cx="168034" cy="1174109"/>
                </a:xfrm>
                <a:prstGeom prst="down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Down Arrow 48"/>
                <p:cNvSpPr/>
                <p:nvPr/>
              </p:nvSpPr>
              <p:spPr>
                <a:xfrm rot="13114289">
                  <a:off x="2618543" y="5728269"/>
                  <a:ext cx="168034" cy="416946"/>
                </a:xfrm>
                <a:prstGeom prst="down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Down Arrow 49"/>
                <p:cNvSpPr/>
                <p:nvPr/>
              </p:nvSpPr>
              <p:spPr>
                <a:xfrm rot="15533608">
                  <a:off x="3239402" y="5271488"/>
                  <a:ext cx="168034" cy="1430651"/>
                </a:xfrm>
                <a:prstGeom prst="downArrow">
                  <a:avLst/>
                </a:prstGeom>
                <a:solidFill>
                  <a:srgbClr val="FF0000"/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4" name="Double Bracket 83">
              <a:extLst>
                <a:ext uri="{FF2B5EF4-FFF2-40B4-BE49-F238E27FC236}">
                  <a16:creationId xmlns:a16="http://schemas.microsoft.com/office/drawing/2014/main" xmlns="" id="{063F48F4-7420-4513-9AA6-E67209E55974}"/>
                </a:ext>
              </a:extLst>
            </p:cNvPr>
            <p:cNvSpPr/>
            <p:nvPr/>
          </p:nvSpPr>
          <p:spPr>
            <a:xfrm>
              <a:off x="5233432" y="6104490"/>
              <a:ext cx="2637019" cy="564870"/>
            </a:xfrm>
            <a:prstGeom prst="bracketPair">
              <a:avLst/>
            </a:prstGeom>
            <a:solidFill>
              <a:srgbClr val="FFFFFF"/>
            </a:solidFill>
            <a:ln w="28575" cmpd="sng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45720" rtlCol="0" anchor="ctr" anchorCtr="0"/>
            <a:lstStyle/>
            <a:p>
              <a:pPr algn="ctr">
                <a:lnSpc>
                  <a:spcPct val="80000"/>
                </a:lnSpc>
              </a:pPr>
              <a:r>
                <a:rPr lang="th-TH" sz="3600" b="1" spc="-50" dirty="0" smtClean="0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แนวทางแก้ไขปัญหา</a:t>
              </a:r>
              <a:endParaRPr lang="en-US" sz="3600" b="1" u="sng" spc="-100" dirty="0">
                <a:solidFill>
                  <a:srgbClr val="0070C0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cxnSp>
          <p:nvCxnSpPr>
            <p:cNvPr id="85" name="Straight Connector 84"/>
            <p:cNvCxnSpPr>
              <a:stCxn id="47" idx="3"/>
              <a:endCxn id="84" idx="1"/>
            </p:cNvCxnSpPr>
            <p:nvPr/>
          </p:nvCxnSpPr>
          <p:spPr>
            <a:xfrm>
              <a:off x="3508490" y="6386925"/>
              <a:ext cx="1724942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3733782" y="908720"/>
            <a:ext cx="5216349" cy="2645456"/>
            <a:chOff x="3733782" y="908720"/>
            <a:chExt cx="5216349" cy="2645456"/>
          </a:xfrm>
        </p:grpSpPr>
        <p:grpSp>
          <p:nvGrpSpPr>
            <p:cNvPr id="6" name="Group 5"/>
            <p:cNvGrpSpPr/>
            <p:nvPr/>
          </p:nvGrpSpPr>
          <p:grpSpPr>
            <a:xfrm>
              <a:off x="4139952" y="908720"/>
              <a:ext cx="4810179" cy="2376264"/>
              <a:chOff x="3144987" y="836712"/>
              <a:chExt cx="5866380" cy="2898035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3170492" y="919669"/>
                <a:ext cx="5829300" cy="2725355"/>
                <a:chOff x="3170492" y="919669"/>
                <a:chExt cx="5829300" cy="2725355"/>
              </a:xfrm>
            </p:grpSpPr>
            <p:pic>
              <p:nvPicPr>
                <p:cNvPr id="2050" name="Picture 2" descr="Related image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" b="53760"/>
                <a:stretch/>
              </p:blipFill>
              <p:spPr bwMode="auto">
                <a:xfrm>
                  <a:off x="3170492" y="919669"/>
                  <a:ext cx="5829300" cy="27253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7" name="Rounded Rectangle 66">
                  <a:extLst>
                    <a:ext uri="{FF2B5EF4-FFF2-40B4-BE49-F238E27FC236}">
                      <a16:creationId xmlns:a16="http://schemas.microsoft.com/office/drawing/2014/main" xmlns="" id="{063F48F4-7420-4513-9AA6-E67209E55974}"/>
                    </a:ext>
                  </a:extLst>
                </p:cNvPr>
                <p:cNvSpPr/>
                <p:nvPr/>
              </p:nvSpPr>
              <p:spPr>
                <a:xfrm>
                  <a:off x="4737880" y="1039602"/>
                  <a:ext cx="766774" cy="609036"/>
                </a:xfrm>
                <a:prstGeom prst="roundRect">
                  <a:avLst/>
                </a:prstGeom>
                <a:solidFill>
                  <a:schemeClr val="bg1"/>
                </a:solidFill>
                <a:ln w="28575" cmpd="sng"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tIns="45720" rtlCol="0" anchor="ctr" anchorCtr="0"/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th-TH" sz="1400" b="1" spc="-100" dirty="0" smtClean="0">
                      <a:solidFill>
                        <a:schemeClr val="tx1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>รายได้</a:t>
                  </a:r>
                  <a:r>
                    <a:rPr lang="th-TH" sz="1400" b="1" spc="-100" dirty="0">
                      <a:solidFill>
                        <a:schemeClr val="tx1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/>
                  </a:r>
                  <a:br>
                    <a:rPr lang="th-TH" sz="1400" b="1" spc="-100" dirty="0">
                      <a:solidFill>
                        <a:schemeClr val="tx1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</a:br>
                  <a:r>
                    <a:rPr lang="th-TH" sz="1400" b="1" spc="-100" dirty="0" smtClean="0">
                      <a:solidFill>
                        <a:schemeClr val="tx1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>หนี้สิน</a:t>
                  </a:r>
                  <a:br>
                    <a:rPr lang="th-TH" sz="1400" b="1" spc="-100" dirty="0" smtClean="0">
                      <a:solidFill>
                        <a:schemeClr val="tx1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</a:br>
                  <a:r>
                    <a:rPr lang="th-TH" sz="1400" b="1" spc="-100" dirty="0" smtClean="0">
                      <a:solidFill>
                        <a:schemeClr val="tx1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>เกษตรกร</a:t>
                  </a:r>
                  <a:endParaRPr lang="en-US" sz="1400" b="1" spc="-100" dirty="0">
                    <a:solidFill>
                      <a:schemeClr val="tx1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endParaRPr>
                </a:p>
              </p:txBody>
            </p:sp>
            <p:sp>
              <p:nvSpPr>
                <p:cNvPr id="68" name="Rounded Rectangle 67">
                  <a:extLst>
                    <a:ext uri="{FF2B5EF4-FFF2-40B4-BE49-F238E27FC236}">
                      <a16:creationId xmlns:a16="http://schemas.microsoft.com/office/drawing/2014/main" xmlns="" id="{063F48F4-7420-4513-9AA6-E67209E55974}"/>
                    </a:ext>
                  </a:extLst>
                </p:cNvPr>
                <p:cNvSpPr/>
                <p:nvPr/>
              </p:nvSpPr>
              <p:spPr>
                <a:xfrm>
                  <a:off x="5724557" y="1038367"/>
                  <a:ext cx="732321" cy="609037"/>
                </a:xfrm>
                <a:prstGeom prst="roundRect">
                  <a:avLst/>
                </a:prstGeom>
                <a:solidFill>
                  <a:schemeClr val="bg1"/>
                </a:solidFill>
                <a:ln w="28575" cmpd="sng">
                  <a:solidFill>
                    <a:srgbClr val="318E45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tIns="45720" rtlCol="0" anchor="ctr" anchorCtr="0"/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th-TH" sz="1400" b="1" spc="-100" dirty="0" smtClean="0">
                      <a:solidFill>
                        <a:schemeClr val="tx1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>ความเชื่อมั่น</a:t>
                  </a:r>
                  <a:br>
                    <a:rPr lang="th-TH" sz="1400" b="1" spc="-100" dirty="0" smtClean="0">
                      <a:solidFill>
                        <a:schemeClr val="tx1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</a:br>
                  <a:r>
                    <a:rPr lang="th-TH" sz="1400" b="1" spc="-100" dirty="0" smtClean="0">
                      <a:solidFill>
                        <a:schemeClr val="tx1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>การยกระดับ</a:t>
                  </a:r>
                  <a:br>
                    <a:rPr lang="th-TH" sz="1400" b="1" spc="-100" dirty="0" smtClean="0">
                      <a:solidFill>
                        <a:schemeClr val="tx1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</a:br>
                  <a:r>
                    <a:rPr lang="th-TH" sz="1400" b="1" spc="-100" dirty="0" smtClean="0">
                      <a:solidFill>
                        <a:schemeClr val="tx1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>มาตรฐาน</a:t>
                  </a:r>
                  <a:endParaRPr lang="en-US" sz="1400" b="1" spc="-100" dirty="0">
                    <a:solidFill>
                      <a:schemeClr val="tx1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endParaRPr>
                </a:p>
              </p:txBody>
            </p:sp>
            <p:sp>
              <p:nvSpPr>
                <p:cNvPr id="69" name="Rounded Rectangle 68">
                  <a:extLst>
                    <a:ext uri="{FF2B5EF4-FFF2-40B4-BE49-F238E27FC236}">
                      <a16:creationId xmlns:a16="http://schemas.microsoft.com/office/drawing/2014/main" xmlns="" id="{063F48F4-7420-4513-9AA6-E67209E55974}"/>
                    </a:ext>
                  </a:extLst>
                </p:cNvPr>
                <p:cNvSpPr/>
                <p:nvPr/>
              </p:nvSpPr>
              <p:spPr>
                <a:xfrm>
                  <a:off x="5535871" y="1802261"/>
                  <a:ext cx="1098540" cy="409787"/>
                </a:xfrm>
                <a:prstGeom prst="roundRect">
                  <a:avLst/>
                </a:prstGeom>
                <a:solidFill>
                  <a:schemeClr val="bg1">
                    <a:alpha val="90000"/>
                  </a:schemeClr>
                </a:solidFill>
                <a:ln w="28575" cmpd="sng"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tIns="45720" rtlCol="0" anchor="ctr" anchorCtr="0"/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th-TH" sz="1400" b="1" spc="-100" dirty="0" smtClean="0">
                      <a:solidFill>
                        <a:schemeClr val="tx1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>ปัญหาสุขอนามัย</a:t>
                  </a:r>
                  <a:br>
                    <a:rPr lang="th-TH" sz="1400" b="1" spc="-100" dirty="0" smtClean="0">
                      <a:solidFill>
                        <a:schemeClr val="tx1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</a:br>
                  <a:r>
                    <a:rPr lang="th-TH" sz="1400" b="1" spc="-100" dirty="0" smtClean="0">
                      <a:solidFill>
                        <a:schemeClr val="tx1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>และความปลอดภัย</a:t>
                  </a:r>
                  <a:endParaRPr lang="en-US" sz="1400" b="1" spc="-100" dirty="0">
                    <a:solidFill>
                      <a:schemeClr val="tx1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endParaRPr>
                </a:p>
              </p:txBody>
            </p:sp>
            <p:sp>
              <p:nvSpPr>
                <p:cNvPr id="70" name="Rounded Rectangle 69">
                  <a:extLst>
                    <a:ext uri="{FF2B5EF4-FFF2-40B4-BE49-F238E27FC236}">
                      <a16:creationId xmlns:a16="http://schemas.microsoft.com/office/drawing/2014/main" xmlns="" id="{063F48F4-7420-4513-9AA6-E67209E55974}"/>
                    </a:ext>
                  </a:extLst>
                </p:cNvPr>
                <p:cNvSpPr/>
                <p:nvPr/>
              </p:nvSpPr>
              <p:spPr>
                <a:xfrm>
                  <a:off x="6676780" y="1037131"/>
                  <a:ext cx="790524" cy="611887"/>
                </a:xfrm>
                <a:prstGeom prst="roundRect">
                  <a:avLst/>
                </a:prstGeom>
                <a:solidFill>
                  <a:schemeClr val="bg1"/>
                </a:solidFill>
                <a:ln w="28575" cmpd="sng">
                  <a:solidFill>
                    <a:srgbClr val="00B05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tIns="45720" rtlCol="0" anchor="ctr" anchorCtr="0"/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th-TH" sz="1400" b="1" spc="-100" dirty="0" smtClean="0">
                      <a:solidFill>
                        <a:schemeClr val="tx1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>ปัญหา</a:t>
                  </a:r>
                  <a:br>
                    <a:rPr lang="th-TH" sz="1400" b="1" spc="-100" dirty="0" smtClean="0">
                      <a:solidFill>
                        <a:schemeClr val="tx1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</a:br>
                  <a:r>
                    <a:rPr lang="th-TH" sz="1400" b="1" spc="-100" dirty="0" smtClean="0">
                      <a:solidFill>
                        <a:schemeClr val="tx1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>แรงงานและ</a:t>
                  </a:r>
                  <a:br>
                    <a:rPr lang="th-TH" sz="1400" b="1" spc="-100" dirty="0" smtClean="0">
                      <a:solidFill>
                        <a:schemeClr val="tx1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</a:br>
                  <a:r>
                    <a:rPr lang="th-TH" sz="1400" b="1" spc="-100" dirty="0" smtClean="0">
                      <a:solidFill>
                        <a:schemeClr val="tx1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>ทายาทเกษตร</a:t>
                  </a:r>
                  <a:endParaRPr lang="en-US" sz="1400" b="1" spc="-100" dirty="0">
                    <a:solidFill>
                      <a:schemeClr val="tx1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endParaRPr>
                </a:p>
              </p:txBody>
            </p:sp>
            <p:sp>
              <p:nvSpPr>
                <p:cNvPr id="71" name="Rounded Rectangle 70">
                  <a:extLst>
                    <a:ext uri="{FF2B5EF4-FFF2-40B4-BE49-F238E27FC236}">
                      <a16:creationId xmlns:a16="http://schemas.microsoft.com/office/drawing/2014/main" xmlns="" id="{063F48F4-7420-4513-9AA6-E67209E55974}"/>
                    </a:ext>
                  </a:extLst>
                </p:cNvPr>
                <p:cNvSpPr/>
                <p:nvPr/>
              </p:nvSpPr>
              <p:spPr>
                <a:xfrm>
                  <a:off x="6846534" y="1814788"/>
                  <a:ext cx="1811490" cy="384731"/>
                </a:xfrm>
                <a:prstGeom prst="roundRect">
                  <a:avLst/>
                </a:prstGeom>
                <a:solidFill>
                  <a:schemeClr val="bg1">
                    <a:alpha val="90000"/>
                  </a:schemeClr>
                </a:solidFill>
                <a:ln w="28575" cmpd="sng">
                  <a:solidFill>
                    <a:srgbClr val="92D05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tIns="45720" rtlCol="0" anchor="ctr" anchorCtr="0"/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th-TH" sz="1400" b="1" spc="-50" dirty="0" smtClean="0">
                      <a:solidFill>
                        <a:schemeClr val="tx1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>ปัญหาการกีดกันการส่งออกและ</a:t>
                  </a:r>
                  <a:br>
                    <a:rPr lang="th-TH" sz="1400" b="1" spc="-50" dirty="0" smtClean="0">
                      <a:solidFill>
                        <a:schemeClr val="tx1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</a:br>
                  <a:r>
                    <a:rPr lang="th-TH" sz="1400" b="1" spc="-100" dirty="0" smtClean="0">
                      <a:solidFill>
                        <a:schemeClr val="tx1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>ความสามารถในการแข่งขันของไทย</a:t>
                  </a:r>
                  <a:endParaRPr lang="en-US" sz="1400" b="1" spc="-100" dirty="0">
                    <a:solidFill>
                      <a:schemeClr val="tx1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endParaRPr>
                </a:p>
              </p:txBody>
            </p:sp>
            <p:sp>
              <p:nvSpPr>
                <p:cNvPr id="72" name="Rounded Rectangle 71">
                  <a:extLst>
                    <a:ext uri="{FF2B5EF4-FFF2-40B4-BE49-F238E27FC236}">
                      <a16:creationId xmlns:a16="http://schemas.microsoft.com/office/drawing/2014/main" xmlns="" id="{063F48F4-7420-4513-9AA6-E67209E55974}"/>
                    </a:ext>
                  </a:extLst>
                </p:cNvPr>
                <p:cNvSpPr/>
                <p:nvPr/>
              </p:nvSpPr>
              <p:spPr>
                <a:xfrm>
                  <a:off x="5177968" y="2334037"/>
                  <a:ext cx="1840755" cy="331432"/>
                </a:xfrm>
                <a:prstGeom prst="roundRect">
                  <a:avLst/>
                </a:prstGeom>
                <a:solidFill>
                  <a:schemeClr val="bg1">
                    <a:alpha val="67000"/>
                  </a:schemeClr>
                </a:solidFill>
                <a:ln w="28575" cmpd="sng">
                  <a:solidFill>
                    <a:schemeClr val="accent4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tIns="45720" rtlCol="0" anchor="ctr" anchorCtr="0"/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th-TH" sz="1400" b="1" spc="-50" dirty="0" smtClean="0">
                      <a:solidFill>
                        <a:schemeClr val="tx1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>ปัญหาการเจรจาระหว่างประเทศ</a:t>
                  </a:r>
                  <a:endParaRPr lang="en-US" sz="1400" b="1" spc="-100" dirty="0">
                    <a:solidFill>
                      <a:schemeClr val="tx1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endParaRPr>
                </a:p>
              </p:txBody>
            </p:sp>
            <p:sp>
              <p:nvSpPr>
                <p:cNvPr id="73" name="Rounded Rectangle 72">
                  <a:extLst>
                    <a:ext uri="{FF2B5EF4-FFF2-40B4-BE49-F238E27FC236}">
                      <a16:creationId xmlns:a16="http://schemas.microsoft.com/office/drawing/2014/main" xmlns="" id="{063F48F4-7420-4513-9AA6-E67209E55974}"/>
                    </a:ext>
                  </a:extLst>
                </p:cNvPr>
                <p:cNvSpPr/>
                <p:nvPr/>
              </p:nvSpPr>
              <p:spPr>
                <a:xfrm>
                  <a:off x="3585653" y="1802262"/>
                  <a:ext cx="1767954" cy="409787"/>
                </a:xfrm>
                <a:prstGeom prst="roundRect">
                  <a:avLst/>
                </a:prstGeom>
                <a:solidFill>
                  <a:schemeClr val="bg1">
                    <a:alpha val="90000"/>
                  </a:schemeClr>
                </a:solidFill>
                <a:ln w="28575" cmpd="sng">
                  <a:solidFill>
                    <a:srgbClr val="92D05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tIns="45720" rtlCol="0" anchor="ctr" anchorCtr="0"/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th-TH" sz="1400" b="1" spc="-50" dirty="0" smtClean="0">
                      <a:solidFill>
                        <a:schemeClr val="tx1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>ปัญหาการดำเนินงานของรัฐและ</a:t>
                  </a:r>
                  <a:br>
                    <a:rPr lang="th-TH" sz="1400" b="1" spc="-50" dirty="0" smtClean="0">
                      <a:solidFill>
                        <a:schemeClr val="tx1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</a:br>
                  <a:r>
                    <a:rPr lang="th-TH" sz="1400" b="1" spc="-50" dirty="0" smtClean="0">
                      <a:solidFill>
                        <a:schemeClr val="tx1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>การปฏิบัติงานของเจ้าหน้าที่</a:t>
                  </a:r>
                  <a:endParaRPr lang="en-US" sz="1400" b="1" spc="-100" dirty="0">
                    <a:solidFill>
                      <a:schemeClr val="tx1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endParaRPr>
                </a:p>
              </p:txBody>
            </p:sp>
            <p:sp>
              <p:nvSpPr>
                <p:cNvPr id="81" name="Double Bracket 80">
                  <a:extLst>
                    <a:ext uri="{FF2B5EF4-FFF2-40B4-BE49-F238E27FC236}">
                      <a16:creationId xmlns:a16="http://schemas.microsoft.com/office/drawing/2014/main" xmlns="" id="{063F48F4-7420-4513-9AA6-E67209E55974}"/>
                    </a:ext>
                  </a:extLst>
                </p:cNvPr>
                <p:cNvSpPr/>
                <p:nvPr/>
              </p:nvSpPr>
              <p:spPr>
                <a:xfrm>
                  <a:off x="3585653" y="2884538"/>
                  <a:ext cx="4998567" cy="565102"/>
                </a:xfrm>
                <a:prstGeom prst="bracketPair">
                  <a:avLst/>
                </a:prstGeom>
                <a:solidFill>
                  <a:srgbClr val="FFFFFF"/>
                </a:solidFill>
                <a:ln w="28575" cmpd="sng">
                  <a:solidFill>
                    <a:srgbClr val="288C5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tIns="45720" rtlCol="0" anchor="ctr" anchorCtr="0"/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th-TH" sz="3200" b="1" spc="-50" dirty="0" smtClean="0">
                      <a:solidFill>
                        <a:schemeClr val="tx1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>ความไม่สมบูรณ์ของกลไกตลาด</a:t>
                  </a:r>
                  <a:r>
                    <a:rPr lang="th-TH" sz="3200" b="1" u="sng" spc="-50" dirty="0" smtClean="0">
                      <a:solidFill>
                        <a:srgbClr val="0070C0"/>
                      </a:solidFill>
                      <a:latin typeface="TH SarabunPSK" panose="020B0500040200020003" pitchFamily="34" charset="-34"/>
                      <a:cs typeface="TH SarabunPSK" panose="020B0500040200020003" pitchFamily="34" charset="-34"/>
                    </a:rPr>
                    <a:t>ลดลง</a:t>
                  </a:r>
                  <a:endParaRPr lang="en-US" sz="3200" b="1" u="sng" spc="-100" dirty="0">
                    <a:solidFill>
                      <a:srgbClr val="0070C0"/>
                    </a:solidFill>
                    <a:latin typeface="TH SarabunPSK" panose="020B0500040200020003" pitchFamily="34" charset="-34"/>
                    <a:cs typeface="TH SarabunPSK" panose="020B0500040200020003" pitchFamily="34" charset="-34"/>
                  </a:endParaRPr>
                </a:p>
              </p:txBody>
            </p:sp>
          </p:grpSp>
          <p:sp>
            <p:nvSpPr>
              <p:cNvPr id="30" name="Double Bracket 29"/>
              <p:cNvSpPr/>
              <p:nvPr/>
            </p:nvSpPr>
            <p:spPr>
              <a:xfrm>
                <a:off x="3144987" y="836712"/>
                <a:ext cx="5866380" cy="2898035"/>
              </a:xfrm>
              <a:prstGeom prst="bracketPair">
                <a:avLst>
                  <a:gd name="adj" fmla="val 4685"/>
                </a:avLst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51" name="Down Arrow 50"/>
            <p:cNvSpPr/>
            <p:nvPr/>
          </p:nvSpPr>
          <p:spPr>
            <a:xfrm rot="15211482">
              <a:off x="5068205" y="2043880"/>
              <a:ext cx="175873" cy="2844719"/>
            </a:xfrm>
            <a:prstGeom prst="downArrow">
              <a:avLst/>
            </a:prstGeom>
            <a:solidFill>
              <a:srgbClr val="FF0000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465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448" y="116632"/>
            <a:ext cx="421855" cy="665325"/>
          </a:xfrm>
          <a:prstGeom prst="rect">
            <a:avLst/>
          </a:prstGeom>
        </p:spPr>
      </p:pic>
      <p:pic>
        <p:nvPicPr>
          <p:cNvPr id="19" name="Picture 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22767" y="6221461"/>
            <a:ext cx="331739" cy="331739"/>
          </a:xfrm>
          <a:prstGeom prst="rect">
            <a:avLst/>
          </a:prstGeom>
        </p:spPr>
      </p:pic>
      <p:sp>
        <p:nvSpPr>
          <p:cNvPr id="26" name="สี่เหลี่ยมมุมมน 25"/>
          <p:cNvSpPr/>
          <p:nvPr/>
        </p:nvSpPr>
        <p:spPr>
          <a:xfrm>
            <a:off x="4191000" y="3657600"/>
            <a:ext cx="4495800" cy="9144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7" name="สี่เหลี่ยมมุมมน 26"/>
          <p:cNvSpPr/>
          <p:nvPr/>
        </p:nvSpPr>
        <p:spPr>
          <a:xfrm>
            <a:off x="4191000" y="2590800"/>
            <a:ext cx="4495800" cy="9144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8" name="TextBox 27"/>
          <p:cNvSpPr txBox="1"/>
          <p:nvPr/>
        </p:nvSpPr>
        <p:spPr>
          <a:xfrm>
            <a:off x="3429000" y="2667000"/>
            <a:ext cx="5943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FreesiaUPC" pitchFamily="34" charset="-34"/>
              </a:rPr>
              <a:t>กลไกจับคู่ </a:t>
            </a:r>
            <a:r>
              <a:rPr lang="en-US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FreesiaUPC" pitchFamily="34" charset="-34"/>
              </a:rPr>
              <a:t>Demand &amp; Supply </a:t>
            </a:r>
            <a:r>
              <a:rPr lang="th-TH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FreesiaUPC" pitchFamily="34" charset="-34"/>
              </a:rPr>
              <a:t>กับ </a:t>
            </a:r>
            <a:r>
              <a:rPr lang="en-US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FreesiaUPC" pitchFamily="34" charset="-34"/>
              </a:rPr>
              <a:t>Logistic</a:t>
            </a:r>
          </a:p>
          <a:p>
            <a:pPr algn="ctr"/>
            <a:r>
              <a:rPr lang="en-US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FreesiaUPC" pitchFamily="34" charset="-34"/>
              </a:rPr>
              <a:t>= </a:t>
            </a:r>
            <a:r>
              <a:rPr lang="th-TH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FreesiaUPC" pitchFamily="34" charset="-34"/>
              </a:rPr>
              <a:t>เพิ่มโอกาสแข่งขันในตลาด</a:t>
            </a:r>
            <a:endParaRPr lang="th-TH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iaUPC" pitchFamily="34" charset="-34"/>
              <a:cs typeface="FreesiaUPC" pitchFamily="34" charset="-3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429000" y="3733800"/>
            <a:ext cx="6019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FreesiaUPC" pitchFamily="34" charset="-34"/>
              </a:rPr>
              <a:t>AI </a:t>
            </a:r>
            <a:r>
              <a:rPr lang="th-TH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FreesiaUPC" pitchFamily="34" charset="-34"/>
              </a:rPr>
              <a:t>วิเคราะห์และแสดงข้อมูลเพื่อการตัดสินใจ </a:t>
            </a:r>
          </a:p>
          <a:p>
            <a:pPr algn="ctr"/>
            <a:r>
              <a:rPr lang="en-US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FreesiaUPC" pitchFamily="34" charset="-34"/>
              </a:rPr>
              <a:t>= </a:t>
            </a:r>
            <a:r>
              <a:rPr lang="th-TH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FreesiaUPC" pitchFamily="34" charset="-34"/>
              </a:rPr>
              <a:t>ข้อมูลเพื่อผลิต/ค้า สอดคล้องตลาด</a:t>
            </a:r>
            <a:endParaRPr lang="th-TH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iaUPC" pitchFamily="34" charset="-34"/>
              <a:cs typeface="FreesiaUPC" pitchFamily="34" charset="-34"/>
            </a:endParaRPr>
          </a:p>
        </p:txBody>
      </p:sp>
      <p:sp>
        <p:nvSpPr>
          <p:cNvPr id="30" name="สี่เหลี่ยมมุมมน 29"/>
          <p:cNvSpPr/>
          <p:nvPr/>
        </p:nvSpPr>
        <p:spPr>
          <a:xfrm>
            <a:off x="4191000" y="4724400"/>
            <a:ext cx="4495800" cy="1143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1" name="TextBox 30"/>
          <p:cNvSpPr txBox="1"/>
          <p:nvPr/>
        </p:nvSpPr>
        <p:spPr>
          <a:xfrm>
            <a:off x="3505200" y="4724400"/>
            <a:ext cx="5943600" cy="110799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FreesiaUPC" pitchFamily="34" charset="-34"/>
              </a:rPr>
              <a:t>Social Media </a:t>
            </a:r>
            <a:r>
              <a:rPr lang="th-TH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FreesiaUPC" pitchFamily="34" charset="-34"/>
              </a:rPr>
              <a:t>เปิดช่องทางการสื่อสารบน </a:t>
            </a:r>
            <a:r>
              <a:rPr lang="en-US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FreesiaUPC" pitchFamily="34" charset="-34"/>
              </a:rPr>
              <a:t>Free Plat Form</a:t>
            </a:r>
          </a:p>
          <a:p>
            <a:pPr algn="ctr"/>
            <a:r>
              <a:rPr lang="en-US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FreesiaUPC" pitchFamily="34" charset="-34"/>
              </a:rPr>
              <a:t>= </a:t>
            </a:r>
            <a:r>
              <a:rPr lang="th-TH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FreesiaUPC" pitchFamily="34" charset="-34"/>
              </a:rPr>
              <a:t>การแลกเปลี่ยนความรู้และสังคมออนไลน์</a:t>
            </a:r>
            <a:endParaRPr lang="en-US" sz="2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iaUPC" pitchFamily="34" charset="-34"/>
              <a:cs typeface="FreesiaUPC" pitchFamily="34" charset="-34"/>
            </a:endParaRPr>
          </a:p>
          <a:p>
            <a:pPr algn="ctr"/>
            <a:r>
              <a:rPr lang="th-TH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FreesiaUPC" pitchFamily="34" charset="-34"/>
              </a:rPr>
              <a:t>เพื่อการเกษตร</a:t>
            </a:r>
            <a:endParaRPr lang="th-TH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iaUPC" pitchFamily="34" charset="-34"/>
              <a:cs typeface="FreesiaUPC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8274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533400" y="76199"/>
            <a:ext cx="3048000" cy="533401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l" eaLnBrk="1" hangingPunct="1"/>
            <a:r>
              <a:rPr lang="th-TH" altLang="en-US" sz="3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 </a:t>
            </a:r>
            <a:r>
              <a:rPr lang="en-US" altLang="en-US" sz="3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Application</a:t>
            </a:r>
          </a:p>
        </p:txBody>
      </p:sp>
      <p:pic>
        <p:nvPicPr>
          <p:cNvPr id="2050" name="Picture 2" descr="D:\แผนยุทธศาสตร์ “พระพิรุณ”\ออกแบบหน้า Display app\MOAC- Hello, Trade Revised 29.6.15\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89239"/>
            <a:ext cx="8458200" cy="610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6997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533400" y="76199"/>
            <a:ext cx="3048000" cy="533401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l" eaLnBrk="1" hangingPunct="1"/>
            <a:r>
              <a:rPr lang="th-TH" altLang="en-US" sz="3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 </a:t>
            </a:r>
            <a:r>
              <a:rPr lang="en-US" altLang="en-US" sz="3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Application</a:t>
            </a:r>
          </a:p>
        </p:txBody>
      </p:sp>
      <p:pic>
        <p:nvPicPr>
          <p:cNvPr id="4098" name="Picture 2" descr="D:\แผนยุทธศาสตร์ “พระพิรุณ”\ออกแบบหน้า Display app\MOAC- Hello, Trade Revised 29.6.15\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685801"/>
            <a:ext cx="8458200" cy="612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61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ounded Rectangle 59"/>
          <p:cNvSpPr/>
          <p:nvPr/>
        </p:nvSpPr>
        <p:spPr>
          <a:xfrm>
            <a:off x="342579" y="2780928"/>
            <a:ext cx="5991722" cy="3600400"/>
          </a:xfrm>
          <a:prstGeom prst="roundRect">
            <a:avLst>
              <a:gd name="adj" fmla="val 800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6518115" y="4660388"/>
            <a:ext cx="2096231" cy="158417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414587" y="968717"/>
            <a:ext cx="8348224" cy="158417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10248" y="183501"/>
            <a:ext cx="4861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3600" b="1" u="sng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ภาพรวมขอ</a:t>
            </a:r>
            <a:r>
              <a:rPr lang="th-TH" sz="3600" b="1" u="sng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งกระบวนคิดในการพัฒนา</a:t>
            </a:r>
            <a:endParaRPr lang="en-US" sz="3600" b="1" u="sng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626073" y="1196752"/>
            <a:ext cx="3168352" cy="1152128"/>
            <a:chOff x="2843808" y="2492896"/>
            <a:chExt cx="3168352" cy="1152128"/>
          </a:xfrm>
        </p:grpSpPr>
        <p:sp>
          <p:nvSpPr>
            <p:cNvPr id="6" name="TextBox 5"/>
            <p:cNvSpPr txBox="1"/>
            <p:nvPr/>
          </p:nvSpPr>
          <p:spPr>
            <a:xfrm>
              <a:off x="2910799" y="2492896"/>
              <a:ext cx="3034369" cy="1138197"/>
            </a:xfrm>
            <a:prstGeom prst="rect">
              <a:avLst/>
            </a:prstGeom>
            <a:noFill/>
            <a:ln w="28575">
              <a:noFill/>
              <a:prstDash val="sysDash"/>
            </a:ln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80000"/>
                </a:lnSpc>
              </a:pPr>
              <a:r>
                <a:rPr lang="th-TH" b="1" dirty="0" smtClean="0">
                  <a:solidFill>
                    <a:schemeClr val="tx2">
                      <a:lumMod val="50000"/>
                    </a:schemeClr>
                  </a:solidFill>
                  <a:latin typeface="TH SarabunPSK" pitchFamily="34" charset="-34"/>
                  <a:ea typeface="Tahoma" pitchFamily="34" charset="0"/>
                  <a:cs typeface="TH SarabunPSK" pitchFamily="34" charset="-34"/>
                </a:rPr>
                <a:t>ปัญหาด้านการเกษตร</a:t>
              </a:r>
            </a:p>
            <a:p>
              <a:pPr lvl="0" algn="ctr">
                <a:lnSpc>
                  <a:spcPct val="80000"/>
                </a:lnSpc>
              </a:pPr>
              <a:r>
                <a:rPr lang="th-TH" dirty="0" smtClean="0">
                  <a:solidFill>
                    <a:schemeClr val="tx2">
                      <a:lumMod val="50000"/>
                    </a:schemeClr>
                  </a:solidFill>
                  <a:latin typeface="TH SarabunPSK" pitchFamily="34" charset="-34"/>
                  <a:ea typeface="Tahoma" pitchFamily="34" charset="0"/>
                  <a:cs typeface="TH SarabunPSK" pitchFamily="34" charset="-34"/>
                </a:rPr>
                <a:t>ประกอบด้วย</a:t>
              </a:r>
            </a:p>
            <a:p>
              <a:pPr lvl="0" algn="ctr">
                <a:lnSpc>
                  <a:spcPct val="80000"/>
                </a:lnSpc>
              </a:pPr>
              <a:r>
                <a:rPr lang="en-US" dirty="0" smtClean="0">
                  <a:solidFill>
                    <a:schemeClr val="tx2">
                      <a:lumMod val="50000"/>
                    </a:schemeClr>
                  </a:solidFill>
                  <a:latin typeface="TH SarabunPSK" pitchFamily="34" charset="-34"/>
                  <a:ea typeface="Tahoma" pitchFamily="34" charset="0"/>
                  <a:cs typeface="TH SarabunPSK" pitchFamily="34" charset="-34"/>
                </a:rPr>
                <a:t>[</a:t>
              </a:r>
              <a:r>
                <a:rPr lang="th-TH" dirty="0" smtClean="0">
                  <a:solidFill>
                    <a:schemeClr val="tx2">
                      <a:lumMod val="50000"/>
                    </a:schemeClr>
                  </a:solidFill>
                  <a:latin typeface="TH SarabunPSK" pitchFamily="34" charset="-34"/>
                  <a:ea typeface="Tahoma" pitchFamily="34" charset="0"/>
                  <a:cs typeface="TH SarabunPSK" pitchFamily="34" charset="-34"/>
                </a:rPr>
                <a:t>เหลื่อมล้ำ </a:t>
              </a:r>
              <a:r>
                <a:rPr lang="en-US" dirty="0" smtClean="0">
                  <a:solidFill>
                    <a:schemeClr val="tx2">
                      <a:lumMod val="50000"/>
                    </a:schemeClr>
                  </a:solidFill>
                  <a:latin typeface="TH SarabunPSK" pitchFamily="34" charset="-34"/>
                  <a:ea typeface="Tahoma" pitchFamily="34" charset="0"/>
                  <a:cs typeface="TH SarabunPSK" pitchFamily="34" charset="-34"/>
                </a:rPr>
                <a:t>– </a:t>
              </a:r>
              <a:r>
                <a:rPr lang="th-TH" dirty="0" smtClean="0">
                  <a:solidFill>
                    <a:schemeClr val="tx2">
                      <a:lumMod val="50000"/>
                    </a:schemeClr>
                  </a:solidFill>
                  <a:latin typeface="TH SarabunPSK" pitchFamily="34" charset="-34"/>
                  <a:ea typeface="Tahoma" pitchFamily="34" charset="0"/>
                  <a:cs typeface="TH SarabunPSK" pitchFamily="34" charset="-34"/>
                </a:rPr>
                <a:t>ผันผวน </a:t>
              </a:r>
              <a:r>
                <a:rPr lang="en-US" dirty="0" smtClean="0">
                  <a:solidFill>
                    <a:schemeClr val="tx2">
                      <a:lumMod val="50000"/>
                    </a:schemeClr>
                  </a:solidFill>
                  <a:latin typeface="TH SarabunPSK" pitchFamily="34" charset="-34"/>
                  <a:ea typeface="Tahoma" pitchFamily="34" charset="0"/>
                  <a:cs typeface="TH SarabunPSK" pitchFamily="34" charset="-34"/>
                </a:rPr>
                <a:t>– </a:t>
              </a:r>
              <a:r>
                <a:rPr lang="th-TH" dirty="0" smtClean="0">
                  <a:solidFill>
                    <a:schemeClr val="tx2">
                      <a:lumMod val="50000"/>
                    </a:schemeClr>
                  </a:solidFill>
                  <a:latin typeface="TH SarabunPSK" pitchFamily="34" charset="-34"/>
                  <a:ea typeface="Tahoma" pitchFamily="34" charset="0"/>
                  <a:cs typeface="TH SarabunPSK" pitchFamily="34" charset="-34"/>
                </a:rPr>
                <a:t>หดตัว</a:t>
              </a:r>
              <a:r>
                <a:rPr lang="en-US" dirty="0" smtClean="0">
                  <a:solidFill>
                    <a:schemeClr val="tx2">
                      <a:lumMod val="50000"/>
                    </a:schemeClr>
                  </a:solidFill>
                  <a:latin typeface="TH SarabunPSK" pitchFamily="34" charset="-34"/>
                  <a:ea typeface="Tahoma" pitchFamily="34" charset="0"/>
                  <a:cs typeface="TH SarabunPSK" pitchFamily="34" charset="-34"/>
                </a:rPr>
                <a:t>]</a:t>
              </a:r>
              <a:endParaRPr lang="en-US" dirty="0">
                <a:solidFill>
                  <a:schemeClr val="tx2">
                    <a:lumMod val="50000"/>
                  </a:schemeClr>
                </a:solidFill>
                <a:latin typeface="TH SarabunPSK" pitchFamily="34" charset="-34"/>
                <a:ea typeface="Tahoma" pitchFamily="34" charset="0"/>
                <a:cs typeface="TH SarabunPSK" pitchFamily="34" charset="-34"/>
              </a:endParaRPr>
            </a:p>
          </p:txBody>
        </p:sp>
        <p:sp>
          <p:nvSpPr>
            <p:cNvPr id="22" name="Double Bracket 21"/>
            <p:cNvSpPr/>
            <p:nvPr/>
          </p:nvSpPr>
          <p:spPr>
            <a:xfrm>
              <a:off x="2843808" y="2492896"/>
              <a:ext cx="3168352" cy="1152128"/>
            </a:xfrm>
            <a:prstGeom prst="bracketPair">
              <a:avLst/>
            </a:prstGeom>
            <a:ln w="38100">
              <a:solidFill>
                <a:srgbClr val="288C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292084" y="1196752"/>
            <a:ext cx="3254868" cy="1152128"/>
            <a:chOff x="2776818" y="2492896"/>
            <a:chExt cx="3235342" cy="1152128"/>
          </a:xfrm>
        </p:grpSpPr>
        <p:sp>
          <p:nvSpPr>
            <p:cNvPr id="32" name="TextBox 31"/>
            <p:cNvSpPr txBox="1"/>
            <p:nvPr/>
          </p:nvSpPr>
          <p:spPr>
            <a:xfrm>
              <a:off x="2776818" y="2492896"/>
              <a:ext cx="3235341" cy="1126462"/>
            </a:xfrm>
            <a:prstGeom prst="rect">
              <a:avLst/>
            </a:prstGeom>
            <a:noFill/>
            <a:ln w="28575">
              <a:noFill/>
              <a:prstDash val="sysDash"/>
            </a:ln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80000"/>
                </a:lnSpc>
              </a:pPr>
              <a:r>
                <a:rPr lang="th-TH" b="1" dirty="0" smtClean="0">
                  <a:solidFill>
                    <a:schemeClr val="tx2">
                      <a:lumMod val="50000"/>
                    </a:schemeClr>
                  </a:solidFill>
                  <a:latin typeface="TH SarabunPSK" pitchFamily="34" charset="-34"/>
                  <a:ea typeface="Tahoma" pitchFamily="34" charset="0"/>
                  <a:cs typeface="TH SarabunPSK" pitchFamily="34" charset="-34"/>
                </a:rPr>
                <a:t>ความพยายามแก้ไขของรัฐบาล</a:t>
              </a:r>
            </a:p>
            <a:p>
              <a:pPr lvl="0" algn="ctr">
                <a:lnSpc>
                  <a:spcPct val="80000"/>
                </a:lnSpc>
              </a:pPr>
              <a:r>
                <a:rPr lang="th-TH" dirty="0" smtClean="0">
                  <a:solidFill>
                    <a:schemeClr val="tx2">
                      <a:lumMod val="50000"/>
                    </a:schemeClr>
                  </a:solidFill>
                  <a:latin typeface="TH SarabunPSK" pitchFamily="34" charset="-34"/>
                  <a:ea typeface="Tahoma" pitchFamily="34" charset="0"/>
                  <a:cs typeface="TH SarabunPSK" pitchFamily="34" charset="-34"/>
                </a:rPr>
                <a:t>ส่งเสริมการผลิต แทรกแซงราคา</a:t>
              </a:r>
              <a:br>
                <a:rPr lang="th-TH" dirty="0" smtClean="0">
                  <a:solidFill>
                    <a:schemeClr val="tx2">
                      <a:lumMod val="50000"/>
                    </a:schemeClr>
                  </a:solidFill>
                  <a:latin typeface="TH SarabunPSK" pitchFamily="34" charset="-34"/>
                  <a:ea typeface="Tahoma" pitchFamily="34" charset="0"/>
                  <a:cs typeface="TH SarabunPSK" pitchFamily="34" charset="-34"/>
                </a:rPr>
              </a:br>
              <a:r>
                <a:rPr lang="th-TH" dirty="0" smtClean="0">
                  <a:solidFill>
                    <a:schemeClr val="tx2">
                      <a:lumMod val="50000"/>
                    </a:schemeClr>
                  </a:solidFill>
                  <a:latin typeface="TH SarabunPSK" pitchFamily="34" charset="-34"/>
                  <a:ea typeface="Tahoma" pitchFamily="34" charset="0"/>
                  <a:cs typeface="TH SarabunPSK" pitchFamily="34" charset="-34"/>
                </a:rPr>
                <a:t>อุดหนุน แก้ไขตามปัญหาต่างๆ</a:t>
              </a:r>
              <a:endParaRPr lang="en-US" dirty="0">
                <a:solidFill>
                  <a:schemeClr val="tx2">
                    <a:lumMod val="50000"/>
                  </a:schemeClr>
                </a:solidFill>
                <a:latin typeface="TH SarabunPSK" pitchFamily="34" charset="-34"/>
                <a:ea typeface="Tahoma" pitchFamily="34" charset="0"/>
                <a:cs typeface="TH SarabunPSK" pitchFamily="34" charset="-34"/>
              </a:endParaRPr>
            </a:p>
          </p:txBody>
        </p:sp>
        <p:sp>
          <p:nvSpPr>
            <p:cNvPr id="33" name="Double Bracket 32"/>
            <p:cNvSpPr/>
            <p:nvPr/>
          </p:nvSpPr>
          <p:spPr>
            <a:xfrm>
              <a:off x="2843808" y="2492896"/>
              <a:ext cx="3168352" cy="1152128"/>
            </a:xfrm>
            <a:prstGeom prst="bracketPair">
              <a:avLst/>
            </a:prstGeom>
            <a:ln w="38100">
              <a:solidFill>
                <a:srgbClr val="288C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Down Arrow 33"/>
          <p:cNvSpPr/>
          <p:nvPr/>
        </p:nvSpPr>
        <p:spPr>
          <a:xfrm rot="16200000">
            <a:off x="4492734" y="1045472"/>
            <a:ext cx="168034" cy="1430667"/>
          </a:xfrm>
          <a:prstGeom prst="downArrow">
            <a:avLst/>
          </a:prstGeom>
          <a:solidFill>
            <a:srgbClr val="288C50"/>
          </a:solidFill>
          <a:ln>
            <a:solidFill>
              <a:srgbClr val="288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626073" y="2895385"/>
            <a:ext cx="1885892" cy="1274195"/>
            <a:chOff x="2843808" y="2298085"/>
            <a:chExt cx="3168352" cy="1476235"/>
          </a:xfrm>
        </p:grpSpPr>
        <p:sp>
          <p:nvSpPr>
            <p:cNvPr id="36" name="TextBox 35"/>
            <p:cNvSpPr txBox="1"/>
            <p:nvPr/>
          </p:nvSpPr>
          <p:spPr>
            <a:xfrm>
              <a:off x="2977792" y="2298085"/>
              <a:ext cx="3034368" cy="1476235"/>
            </a:xfrm>
            <a:prstGeom prst="rect">
              <a:avLst/>
            </a:prstGeom>
            <a:noFill/>
            <a:ln w="28575">
              <a:noFill/>
              <a:prstDash val="sysDash"/>
            </a:ln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80000"/>
                </a:lnSpc>
              </a:pPr>
              <a:r>
                <a:rPr lang="th-TH" sz="2400" dirty="0" smtClean="0">
                  <a:solidFill>
                    <a:schemeClr val="tx2">
                      <a:lumMod val="50000"/>
                    </a:schemeClr>
                  </a:solidFill>
                  <a:latin typeface="TH SarabunPSK" pitchFamily="34" charset="-34"/>
                  <a:ea typeface="Tahoma" pitchFamily="34" charset="0"/>
                  <a:cs typeface="TH SarabunPSK" pitchFamily="34" charset="-34"/>
                </a:rPr>
                <a:t>กำหนดคอนเท้นท์</a:t>
              </a:r>
            </a:p>
            <a:p>
              <a:pPr lvl="0" algn="ctr">
                <a:lnSpc>
                  <a:spcPct val="80000"/>
                </a:lnSpc>
              </a:pPr>
              <a:r>
                <a:rPr lang="th-TH" sz="2400" b="1" dirty="0" smtClean="0">
                  <a:solidFill>
                    <a:schemeClr val="tx2">
                      <a:lumMod val="50000"/>
                    </a:schemeClr>
                  </a:solidFill>
                  <a:latin typeface="TH SarabunPSK" pitchFamily="34" charset="-34"/>
                  <a:ea typeface="Tahoma" pitchFamily="34" charset="0"/>
                  <a:cs typeface="TH SarabunPSK" pitchFamily="34" charset="-34"/>
                </a:rPr>
                <a:t>การจับคู่ การให้ข้อมูล และการสื่อสาร</a:t>
              </a:r>
              <a:endParaRPr lang="en-US" sz="2400" b="1" dirty="0">
                <a:solidFill>
                  <a:schemeClr val="tx2">
                    <a:lumMod val="50000"/>
                  </a:schemeClr>
                </a:solidFill>
                <a:latin typeface="TH SarabunPSK" pitchFamily="34" charset="-34"/>
                <a:ea typeface="Tahoma" pitchFamily="34" charset="0"/>
                <a:cs typeface="TH SarabunPSK" pitchFamily="34" charset="-34"/>
              </a:endParaRPr>
            </a:p>
          </p:txBody>
        </p:sp>
        <p:sp>
          <p:nvSpPr>
            <p:cNvPr id="37" name="Double Bracket 36"/>
            <p:cNvSpPr/>
            <p:nvPr/>
          </p:nvSpPr>
          <p:spPr>
            <a:xfrm>
              <a:off x="2843808" y="2492896"/>
              <a:ext cx="3168352" cy="1152128"/>
            </a:xfrm>
            <a:prstGeom prst="bracketPair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052050" y="3068961"/>
            <a:ext cx="2974623" cy="1032255"/>
            <a:chOff x="2843808" y="2492896"/>
            <a:chExt cx="3168352" cy="1195933"/>
          </a:xfrm>
        </p:grpSpPr>
        <p:sp>
          <p:nvSpPr>
            <p:cNvPr id="39" name="TextBox 38"/>
            <p:cNvSpPr txBox="1"/>
            <p:nvPr/>
          </p:nvSpPr>
          <p:spPr>
            <a:xfrm>
              <a:off x="2910799" y="2554909"/>
              <a:ext cx="3034368" cy="1133920"/>
            </a:xfrm>
            <a:prstGeom prst="rect">
              <a:avLst/>
            </a:prstGeom>
            <a:noFill/>
            <a:ln w="28575">
              <a:noFill/>
              <a:prstDash val="sysDash"/>
            </a:ln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80000"/>
                </a:lnSpc>
              </a:pPr>
              <a:r>
                <a:rPr lang="th-TH" sz="2400" b="1" dirty="0" smtClean="0">
                  <a:solidFill>
                    <a:schemeClr val="tx2">
                      <a:lumMod val="50000"/>
                    </a:schemeClr>
                  </a:solidFill>
                  <a:latin typeface="TH SarabunPSK" pitchFamily="34" charset="-34"/>
                  <a:ea typeface="Tahoma" pitchFamily="34" charset="0"/>
                  <a:cs typeface="TH SarabunPSK" pitchFamily="34" charset="-34"/>
                </a:rPr>
                <a:t>ปัญหานี้น่าจะสามารถแก้ไขได้</a:t>
              </a:r>
            </a:p>
            <a:p>
              <a:pPr lvl="0" algn="ctr">
                <a:lnSpc>
                  <a:spcPct val="80000"/>
                </a:lnSpc>
              </a:pPr>
              <a:r>
                <a:rPr lang="th-TH" sz="2400" dirty="0" smtClean="0">
                  <a:solidFill>
                    <a:schemeClr val="tx2">
                      <a:lumMod val="50000"/>
                    </a:schemeClr>
                  </a:solidFill>
                  <a:latin typeface="TH SarabunPSK" pitchFamily="34" charset="-34"/>
                  <a:ea typeface="Tahoma" pitchFamily="34" charset="0"/>
                  <a:cs typeface="TH SarabunPSK" pitchFamily="34" charset="-34"/>
                </a:rPr>
                <a:t>ด้วย </a:t>
              </a:r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TH SarabunPSK" pitchFamily="34" charset="-34"/>
                  <a:ea typeface="Tahoma" pitchFamily="34" charset="0"/>
                  <a:cs typeface="TH SarabunPSK" pitchFamily="34" charset="-34"/>
                </a:rPr>
                <a:t>Application </a:t>
              </a:r>
              <a:r>
                <a:rPr lang="th-TH" sz="2400" dirty="0" smtClean="0">
                  <a:solidFill>
                    <a:schemeClr val="tx2">
                      <a:lumMod val="50000"/>
                    </a:schemeClr>
                  </a:solidFill>
                  <a:latin typeface="TH SarabunPSK" pitchFamily="34" charset="-34"/>
                  <a:ea typeface="Tahoma" pitchFamily="34" charset="0"/>
                  <a:cs typeface="TH SarabunPSK" pitchFamily="34" charset="-34"/>
                </a:rPr>
                <a:t>การจับคู่ธุรกิจ</a:t>
              </a:r>
              <a:br>
                <a:rPr lang="th-TH" sz="2400" dirty="0" smtClean="0">
                  <a:solidFill>
                    <a:schemeClr val="tx2">
                      <a:lumMod val="50000"/>
                    </a:schemeClr>
                  </a:solidFill>
                  <a:latin typeface="TH SarabunPSK" pitchFamily="34" charset="-34"/>
                  <a:ea typeface="Tahoma" pitchFamily="34" charset="0"/>
                  <a:cs typeface="TH SarabunPSK" pitchFamily="34" charset="-34"/>
                </a:rPr>
              </a:br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TH SarabunPSK" pitchFamily="34" charset="-34"/>
                  <a:ea typeface="Tahoma" pitchFamily="34" charset="0"/>
                  <a:cs typeface="TH SarabunPSK" pitchFamily="34" charset="-34"/>
                </a:rPr>
                <a:t>Business Matching Platform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TH SarabunPSK" pitchFamily="34" charset="-34"/>
                <a:ea typeface="Tahoma" pitchFamily="34" charset="0"/>
                <a:cs typeface="TH SarabunPSK" pitchFamily="34" charset="-34"/>
              </a:endParaRPr>
            </a:p>
          </p:txBody>
        </p:sp>
        <p:sp>
          <p:nvSpPr>
            <p:cNvPr id="40" name="Double Bracket 39"/>
            <p:cNvSpPr/>
            <p:nvPr/>
          </p:nvSpPr>
          <p:spPr>
            <a:xfrm>
              <a:off x="2843808" y="2492896"/>
              <a:ext cx="3168352" cy="1152128"/>
            </a:xfrm>
            <a:prstGeom prst="bracketPair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583614" y="2785138"/>
            <a:ext cx="1963339" cy="1569660"/>
            <a:chOff x="2843808" y="2386484"/>
            <a:chExt cx="3168352" cy="1368956"/>
          </a:xfrm>
        </p:grpSpPr>
        <p:sp>
          <p:nvSpPr>
            <p:cNvPr id="42" name="TextBox 41"/>
            <p:cNvSpPr txBox="1"/>
            <p:nvPr/>
          </p:nvSpPr>
          <p:spPr>
            <a:xfrm>
              <a:off x="2891883" y="2386484"/>
              <a:ext cx="3034368" cy="1368956"/>
            </a:xfrm>
            <a:prstGeom prst="rect">
              <a:avLst/>
            </a:prstGeom>
            <a:noFill/>
            <a:ln w="28575">
              <a:noFill/>
              <a:prstDash val="sysDash"/>
            </a:ln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80000"/>
                </a:lnSpc>
              </a:pPr>
              <a:r>
                <a:rPr lang="th-TH" sz="2400" b="1" dirty="0" smtClean="0">
                  <a:solidFill>
                    <a:schemeClr val="tx2">
                      <a:lumMod val="50000"/>
                    </a:schemeClr>
                  </a:solidFill>
                  <a:latin typeface="TH SarabunPSK" pitchFamily="34" charset="-34"/>
                  <a:ea typeface="Tahoma" pitchFamily="34" charset="0"/>
                  <a:cs typeface="TH SarabunPSK" pitchFamily="34" charset="-34"/>
                </a:rPr>
                <a:t>แต่ความพยายาม</a:t>
              </a:r>
              <a:br>
                <a:rPr lang="th-TH" sz="2400" b="1" dirty="0" smtClean="0">
                  <a:solidFill>
                    <a:schemeClr val="tx2">
                      <a:lumMod val="50000"/>
                    </a:schemeClr>
                  </a:solidFill>
                  <a:latin typeface="TH SarabunPSK" pitchFamily="34" charset="-34"/>
                  <a:ea typeface="Tahoma" pitchFamily="34" charset="0"/>
                  <a:cs typeface="TH SarabunPSK" pitchFamily="34" charset="-34"/>
                </a:rPr>
              </a:br>
              <a:r>
                <a:rPr lang="th-TH" sz="2400" b="1" dirty="0" smtClean="0">
                  <a:solidFill>
                    <a:schemeClr val="tx2">
                      <a:lumMod val="50000"/>
                    </a:schemeClr>
                  </a:solidFill>
                  <a:latin typeface="TH SarabunPSK" pitchFamily="34" charset="-34"/>
                  <a:ea typeface="Tahoma" pitchFamily="34" charset="0"/>
                  <a:cs typeface="TH SarabunPSK" pitchFamily="34" charset="-34"/>
                </a:rPr>
                <a:t>แก้ไขกลับไม่เกิดผล</a:t>
              </a:r>
              <a:br>
                <a:rPr lang="th-TH" sz="2400" b="1" dirty="0" smtClean="0">
                  <a:solidFill>
                    <a:schemeClr val="tx2">
                      <a:lumMod val="50000"/>
                    </a:schemeClr>
                  </a:solidFill>
                  <a:latin typeface="TH SarabunPSK" pitchFamily="34" charset="-34"/>
                  <a:ea typeface="Tahoma" pitchFamily="34" charset="0"/>
                  <a:cs typeface="TH SarabunPSK" pitchFamily="34" charset="-34"/>
                </a:rPr>
              </a:br>
              <a:r>
                <a:rPr lang="th-TH" sz="2400" dirty="0" smtClean="0">
                  <a:solidFill>
                    <a:schemeClr val="tx2">
                      <a:lumMod val="50000"/>
                    </a:schemeClr>
                  </a:solidFill>
                  <a:latin typeface="TH SarabunPSK" pitchFamily="34" charset="-34"/>
                  <a:ea typeface="Tahoma" pitchFamily="34" charset="0"/>
                  <a:cs typeface="TH SarabunPSK" pitchFamily="34" charset="-34"/>
                </a:rPr>
                <a:t>เนื่องจากไม่มีกลไกตลาดสนับสนุน </a:t>
              </a:r>
              <a:r>
                <a:rPr lang="th-TH" sz="2400" dirty="0" smtClean="0">
                  <a:solidFill>
                    <a:schemeClr val="tx2">
                      <a:lumMod val="50000"/>
                    </a:schemeClr>
                  </a:solidFill>
                  <a:latin typeface="TH SarabunPSK" pitchFamily="34" charset="-34"/>
                  <a:ea typeface="Tahoma" pitchFamily="34" charset="0"/>
                  <a:cs typeface="TH SarabunPSK" pitchFamily="34" charset="-34"/>
                </a:rPr>
                <a:t>จึง</a:t>
              </a:r>
              <a:r>
                <a:rPr lang="th-TH" sz="2400" dirty="0" smtClean="0">
                  <a:solidFill>
                    <a:schemeClr val="tx2">
                      <a:lumMod val="50000"/>
                    </a:schemeClr>
                  </a:solidFill>
                  <a:latin typeface="TH SarabunPSK" pitchFamily="34" charset="-34"/>
                  <a:ea typeface="Tahoma" pitchFamily="34" charset="0"/>
                  <a:cs typeface="TH SarabunPSK" pitchFamily="34" charset="-34"/>
                </a:rPr>
                <a:t>ไม่ตรงโจทย์ทางธุรกิจ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TH SarabunPSK" pitchFamily="34" charset="-34"/>
                <a:ea typeface="Tahoma" pitchFamily="34" charset="0"/>
                <a:cs typeface="TH SarabunPSK" pitchFamily="34" charset="-34"/>
              </a:endParaRPr>
            </a:p>
          </p:txBody>
        </p:sp>
        <p:sp>
          <p:nvSpPr>
            <p:cNvPr id="43" name="Double Bracket 42"/>
            <p:cNvSpPr/>
            <p:nvPr/>
          </p:nvSpPr>
          <p:spPr>
            <a:xfrm>
              <a:off x="2843808" y="2492896"/>
              <a:ext cx="3168352" cy="1152128"/>
            </a:xfrm>
            <a:prstGeom prst="bracketPair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6651342" y="4789434"/>
            <a:ext cx="1806907" cy="1287602"/>
            <a:chOff x="2843808" y="2492896"/>
            <a:chExt cx="3168352" cy="1165756"/>
          </a:xfrm>
        </p:grpSpPr>
        <p:sp>
          <p:nvSpPr>
            <p:cNvPr id="45" name="TextBox 44"/>
            <p:cNvSpPr txBox="1"/>
            <p:nvPr/>
          </p:nvSpPr>
          <p:spPr>
            <a:xfrm>
              <a:off x="2961424" y="2505034"/>
              <a:ext cx="3034368" cy="1153618"/>
            </a:xfrm>
            <a:prstGeom prst="rect">
              <a:avLst/>
            </a:prstGeom>
            <a:noFill/>
            <a:ln w="28575">
              <a:noFill/>
              <a:prstDash val="sysDash"/>
            </a:ln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80000"/>
                </a:lnSpc>
              </a:pPr>
              <a:r>
                <a:rPr lang="en-US" sz="2400" b="1" dirty="0" smtClean="0">
                  <a:solidFill>
                    <a:schemeClr val="tx2">
                      <a:lumMod val="50000"/>
                    </a:schemeClr>
                  </a:solidFill>
                  <a:latin typeface="TH SarabunPSK" pitchFamily="34" charset="-34"/>
                  <a:ea typeface="Tahoma" pitchFamily="34" charset="0"/>
                  <a:cs typeface="TH SarabunPSK" pitchFamily="34" charset="-34"/>
                </a:rPr>
                <a:t>Impact </a:t>
              </a:r>
              <a:r>
                <a:rPr lang="th-TH" sz="2400" b="1" dirty="0" smtClean="0">
                  <a:solidFill>
                    <a:schemeClr val="tx2">
                      <a:lumMod val="50000"/>
                    </a:schemeClr>
                  </a:solidFill>
                  <a:latin typeface="TH SarabunPSK" pitchFamily="34" charset="-34"/>
                  <a:ea typeface="Tahoma" pitchFamily="34" charset="0"/>
                  <a:cs typeface="TH SarabunPSK" pitchFamily="34" charset="-34"/>
                </a:rPr>
                <a:t>ต่อปัญหา</a:t>
              </a:r>
              <a:endParaRPr lang="th-TH" sz="2400" b="1" dirty="0" smtClean="0">
                <a:solidFill>
                  <a:schemeClr val="tx2">
                    <a:lumMod val="50000"/>
                  </a:schemeClr>
                </a:solidFill>
                <a:latin typeface="TH SarabunPSK" pitchFamily="34" charset="-34"/>
                <a:ea typeface="Tahoma" pitchFamily="34" charset="0"/>
                <a:cs typeface="TH SarabunPSK" pitchFamily="34" charset="-34"/>
              </a:endParaRPr>
            </a:p>
            <a:p>
              <a:pPr lvl="0" algn="ctr">
                <a:lnSpc>
                  <a:spcPct val="80000"/>
                </a:lnSpc>
              </a:pPr>
              <a:r>
                <a:rPr lang="th-TH" sz="2400" dirty="0" smtClean="0">
                  <a:solidFill>
                    <a:schemeClr val="tx2">
                      <a:lumMod val="50000"/>
                    </a:schemeClr>
                  </a:solidFill>
                  <a:latin typeface="TH SarabunPSK" pitchFamily="34" charset="-34"/>
                  <a:ea typeface="Tahoma" pitchFamily="34" charset="0"/>
                  <a:cs typeface="TH SarabunPSK" pitchFamily="34" charset="-34"/>
                </a:rPr>
                <a:t>ความเท่าเทียม เสถียรภาพ รักษาความมั่นคงอาหาร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TH SarabunPSK" pitchFamily="34" charset="-34"/>
                <a:ea typeface="Tahoma" pitchFamily="34" charset="0"/>
                <a:cs typeface="TH SarabunPSK" pitchFamily="34" charset="-34"/>
              </a:endParaRPr>
            </a:p>
          </p:txBody>
        </p:sp>
        <p:sp>
          <p:nvSpPr>
            <p:cNvPr id="46" name="Double Bracket 45"/>
            <p:cNvSpPr/>
            <p:nvPr/>
          </p:nvSpPr>
          <p:spPr>
            <a:xfrm>
              <a:off x="2843808" y="2492896"/>
              <a:ext cx="3168352" cy="1152128"/>
            </a:xfrm>
            <a:prstGeom prst="bracketPair">
              <a:avLst/>
            </a:prstGeom>
            <a:ln w="38100">
              <a:solidFill>
                <a:srgbClr val="288C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590798" y="4802535"/>
            <a:ext cx="1897124" cy="1293245"/>
            <a:chOff x="2843808" y="2492896"/>
            <a:chExt cx="3168352" cy="1573276"/>
          </a:xfrm>
        </p:grpSpPr>
        <p:sp>
          <p:nvSpPr>
            <p:cNvPr id="48" name="TextBox 47"/>
            <p:cNvSpPr txBox="1"/>
            <p:nvPr/>
          </p:nvSpPr>
          <p:spPr>
            <a:xfrm>
              <a:off x="2910798" y="2516071"/>
              <a:ext cx="3034366" cy="1550101"/>
            </a:xfrm>
            <a:prstGeom prst="rect">
              <a:avLst/>
            </a:prstGeom>
            <a:noFill/>
            <a:ln w="28575">
              <a:noFill/>
              <a:prstDash val="sysDash"/>
            </a:ln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80000"/>
                </a:lnSpc>
              </a:pPr>
              <a:r>
                <a:rPr lang="th-TH" sz="2400" b="1" dirty="0" smtClean="0">
                  <a:solidFill>
                    <a:schemeClr val="tx2">
                      <a:lumMod val="50000"/>
                    </a:schemeClr>
                  </a:solidFill>
                  <a:latin typeface="TH SarabunPSK" pitchFamily="34" charset="-34"/>
                  <a:ea typeface="Tahoma" pitchFamily="34" charset="0"/>
                  <a:cs typeface="TH SarabunPSK" pitchFamily="34" charset="-34"/>
                </a:rPr>
                <a:t>ระบบเริ่มต้นที่ทำอยู่</a:t>
              </a:r>
              <a:endParaRPr lang="th-TH" sz="2400" b="1" dirty="0" smtClean="0">
                <a:solidFill>
                  <a:schemeClr val="tx2">
                    <a:lumMod val="50000"/>
                  </a:schemeClr>
                </a:solidFill>
                <a:latin typeface="TH SarabunPSK" pitchFamily="34" charset="-34"/>
                <a:ea typeface="Tahoma" pitchFamily="34" charset="0"/>
                <a:cs typeface="TH SarabunPSK" pitchFamily="34" charset="-34"/>
              </a:endParaRPr>
            </a:p>
            <a:p>
              <a:pPr lvl="0" algn="ctr">
                <a:lnSpc>
                  <a:spcPct val="80000"/>
                </a:lnSpc>
              </a:pPr>
              <a:r>
                <a:rPr lang="th-TH" sz="2400" dirty="0" smtClean="0">
                  <a:solidFill>
                    <a:schemeClr val="tx2">
                      <a:lumMod val="50000"/>
                    </a:schemeClr>
                  </a:solidFill>
                  <a:latin typeface="TH SarabunPSK" pitchFamily="34" charset="-34"/>
                  <a:ea typeface="Tahoma" pitchFamily="34" charset="0"/>
                  <a:cs typeface="TH SarabunPSK" pitchFamily="34" charset="-34"/>
                </a:rPr>
                <a:t>ระบบ </a:t>
              </a:r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TH SarabunPSK" pitchFamily="34" charset="-34"/>
                  <a:ea typeface="Tahoma" pitchFamily="34" charset="0"/>
                  <a:cs typeface="TH SarabunPSK" pitchFamily="34" charset="-34"/>
                </a:rPr>
                <a:t>QR Trace</a:t>
              </a:r>
              <a:r>
                <a:rPr lang="th-TH" sz="2400" dirty="0" smtClean="0">
                  <a:solidFill>
                    <a:schemeClr val="tx2">
                      <a:lumMod val="50000"/>
                    </a:schemeClr>
                  </a:solidFill>
                  <a:latin typeface="TH SarabunPSK" pitchFamily="34" charset="-34"/>
                  <a:ea typeface="Tahoma" pitchFamily="34" charset="0"/>
                  <a:cs typeface="TH SarabunPSK" pitchFamily="34" charset="-34"/>
                </a:rPr>
                <a:t/>
              </a:r>
              <a:br>
                <a:rPr lang="th-TH" sz="2400" dirty="0" smtClean="0">
                  <a:solidFill>
                    <a:schemeClr val="tx2">
                      <a:lumMod val="50000"/>
                    </a:schemeClr>
                  </a:solidFill>
                  <a:latin typeface="TH SarabunPSK" pitchFamily="34" charset="-34"/>
                  <a:ea typeface="Tahoma" pitchFamily="34" charset="0"/>
                  <a:cs typeface="TH SarabunPSK" pitchFamily="34" charset="-34"/>
                </a:rPr>
              </a:br>
              <a:r>
                <a:rPr lang="th-TH" sz="2400" dirty="0" smtClean="0">
                  <a:solidFill>
                    <a:schemeClr val="tx2">
                      <a:lumMod val="50000"/>
                    </a:schemeClr>
                  </a:solidFill>
                  <a:latin typeface="TH SarabunPSK" pitchFamily="34" charset="-34"/>
                  <a:ea typeface="Tahoma" pitchFamily="34" charset="0"/>
                  <a:cs typeface="TH SarabunPSK" pitchFamily="34" charset="-34"/>
                </a:rPr>
                <a:t>เว็บ </a:t>
              </a:r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TH SarabunPSK" pitchFamily="34" charset="-34"/>
                  <a:ea typeface="Tahoma" pitchFamily="34" charset="0"/>
                  <a:cs typeface="TH SarabunPSK" pitchFamily="34" charset="-34"/>
                </a:rPr>
                <a:t>DGT Farm</a:t>
              </a:r>
              <a:r>
                <a:rPr lang="th-TH" sz="2400" dirty="0" smtClean="0">
                  <a:solidFill>
                    <a:schemeClr val="tx2">
                      <a:lumMod val="50000"/>
                    </a:schemeClr>
                  </a:solidFill>
                  <a:latin typeface="TH SarabunPSK" pitchFamily="34" charset="-34"/>
                  <a:ea typeface="Tahoma" pitchFamily="34" charset="0"/>
                  <a:cs typeface="TH SarabunPSK" pitchFamily="34" charset="-34"/>
                </a:rPr>
                <a:t> </a:t>
              </a:r>
              <a:endParaRPr lang="en-US" sz="2400" dirty="0" smtClean="0">
                <a:solidFill>
                  <a:schemeClr val="tx2">
                    <a:lumMod val="50000"/>
                  </a:schemeClr>
                </a:solidFill>
                <a:latin typeface="TH SarabunPSK" pitchFamily="34" charset="-34"/>
                <a:ea typeface="Tahoma" pitchFamily="34" charset="0"/>
                <a:cs typeface="TH SarabunPSK" pitchFamily="34" charset="-34"/>
              </a:endParaRPr>
            </a:p>
            <a:p>
              <a:pPr lvl="0" algn="ctr">
                <a:lnSpc>
                  <a:spcPct val="80000"/>
                </a:lnSpc>
              </a:pPr>
              <a:r>
                <a:rPr lang="th-TH" sz="2400" dirty="0" smtClean="0">
                  <a:solidFill>
                    <a:schemeClr val="tx2">
                      <a:lumMod val="50000"/>
                    </a:schemeClr>
                  </a:solidFill>
                  <a:latin typeface="TH SarabunPSK" pitchFamily="34" charset="-34"/>
                  <a:ea typeface="Tahoma" pitchFamily="34" charset="0"/>
                  <a:cs typeface="TH SarabunPSK" pitchFamily="34" charset="-34"/>
                </a:rPr>
                <a:t> ร้านค้า </a:t>
              </a:r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TH SarabunPSK" pitchFamily="34" charset="-34"/>
                  <a:ea typeface="Tahoma" pitchFamily="34" charset="0"/>
                  <a:cs typeface="TH SarabunPSK" pitchFamily="34" charset="-34"/>
                </a:rPr>
                <a:t>Q4U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TH SarabunPSK" pitchFamily="34" charset="-34"/>
                <a:ea typeface="Tahoma" pitchFamily="34" charset="0"/>
                <a:cs typeface="TH SarabunPSK" pitchFamily="34" charset="-34"/>
              </a:endParaRPr>
            </a:p>
          </p:txBody>
        </p:sp>
        <p:sp>
          <p:nvSpPr>
            <p:cNvPr id="49" name="Double Bracket 48"/>
            <p:cNvSpPr/>
            <p:nvPr/>
          </p:nvSpPr>
          <p:spPr>
            <a:xfrm>
              <a:off x="2843808" y="2492896"/>
              <a:ext cx="3168352" cy="1559518"/>
            </a:xfrm>
            <a:prstGeom prst="bracketPair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26072" y="4516202"/>
            <a:ext cx="1885893" cy="1865126"/>
            <a:chOff x="2843808" y="2151110"/>
            <a:chExt cx="3168352" cy="2268988"/>
          </a:xfrm>
        </p:grpSpPr>
        <p:sp>
          <p:nvSpPr>
            <p:cNvPr id="51" name="TextBox 50"/>
            <p:cNvSpPr txBox="1"/>
            <p:nvPr/>
          </p:nvSpPr>
          <p:spPr>
            <a:xfrm>
              <a:off x="2948370" y="2151110"/>
              <a:ext cx="3034366" cy="2268988"/>
            </a:xfrm>
            <a:prstGeom prst="rect">
              <a:avLst/>
            </a:prstGeom>
            <a:noFill/>
            <a:ln w="28575">
              <a:noFill/>
              <a:prstDash val="sysDash"/>
            </a:ln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80000"/>
                </a:lnSpc>
              </a:pPr>
              <a:r>
                <a:rPr lang="th-TH" sz="2400" b="1" dirty="0" smtClean="0">
                  <a:solidFill>
                    <a:schemeClr val="tx2">
                      <a:lumMod val="50000"/>
                    </a:schemeClr>
                  </a:solidFill>
                  <a:latin typeface="TH SarabunPSK" pitchFamily="34" charset="-34"/>
                  <a:ea typeface="Tahoma" pitchFamily="34" charset="0"/>
                  <a:cs typeface="TH SarabunPSK" pitchFamily="34" charset="-34"/>
                </a:rPr>
                <a:t>กำหนดทิศทาง</a:t>
              </a:r>
            </a:p>
            <a:p>
              <a:pPr lvl="0" algn="ctr">
                <a:lnSpc>
                  <a:spcPct val="80000"/>
                </a:lnSpc>
              </a:pPr>
              <a:r>
                <a:rPr lang="th-TH" sz="2400" dirty="0" smtClean="0">
                  <a:solidFill>
                    <a:schemeClr val="tx2">
                      <a:lumMod val="50000"/>
                    </a:schemeClr>
                  </a:solidFill>
                  <a:latin typeface="TH SarabunPSK" pitchFamily="34" charset="-34"/>
                  <a:ea typeface="Tahoma" pitchFamily="34" charset="0"/>
                  <a:cs typeface="TH SarabunPSK" pitchFamily="34" charset="-34"/>
                </a:rPr>
                <a:t>ในการนำไป </a:t>
              </a:r>
              <a:r>
                <a:rPr lang="en-US" sz="2400" dirty="0" smtClean="0">
                  <a:solidFill>
                    <a:schemeClr val="tx2">
                      <a:lumMod val="50000"/>
                    </a:schemeClr>
                  </a:solidFill>
                  <a:latin typeface="TH SarabunPSK" pitchFamily="34" charset="-34"/>
                  <a:ea typeface="Tahoma" pitchFamily="34" charset="0"/>
                  <a:cs typeface="TH SarabunPSK" pitchFamily="34" charset="-34"/>
                </a:rPr>
                <a:t>Implement</a:t>
              </a:r>
              <a:r>
                <a:rPr lang="th-TH" sz="2400" dirty="0" smtClean="0">
                  <a:solidFill>
                    <a:schemeClr val="tx2">
                      <a:lumMod val="50000"/>
                    </a:schemeClr>
                  </a:solidFill>
                  <a:latin typeface="TH SarabunPSK" pitchFamily="34" charset="-34"/>
                  <a:ea typeface="Tahoma" pitchFamily="34" charset="0"/>
                  <a:cs typeface="TH SarabunPSK" pitchFamily="34" charset="-34"/>
                </a:rPr>
                <a:t> เพิ่มตลาด ให้ข้อมูลตัดสินใจ สร้างช่องทางธุรกิจ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latin typeface="TH SarabunPSK" pitchFamily="34" charset="-34"/>
                <a:ea typeface="Tahoma" pitchFamily="34" charset="0"/>
                <a:cs typeface="TH SarabunPSK" pitchFamily="34" charset="-34"/>
              </a:endParaRPr>
            </a:p>
          </p:txBody>
        </p:sp>
        <p:sp>
          <p:nvSpPr>
            <p:cNvPr id="52" name="Double Bracket 51"/>
            <p:cNvSpPr/>
            <p:nvPr/>
          </p:nvSpPr>
          <p:spPr>
            <a:xfrm>
              <a:off x="2843808" y="2492895"/>
              <a:ext cx="3168352" cy="1573276"/>
            </a:xfrm>
            <a:prstGeom prst="bracketPair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24" name="U-Turn Arrow 23"/>
          <p:cNvSpPr/>
          <p:nvPr/>
        </p:nvSpPr>
        <p:spPr>
          <a:xfrm rot="5400000">
            <a:off x="7825333" y="2502637"/>
            <a:ext cx="2000175" cy="422150"/>
          </a:xfrm>
          <a:prstGeom prst="uturnArrow">
            <a:avLst>
              <a:gd name="adj1" fmla="val 20488"/>
              <a:gd name="adj2" fmla="val 23872"/>
              <a:gd name="adj3" fmla="val 27256"/>
              <a:gd name="adj4" fmla="val 43750"/>
              <a:gd name="adj5" fmla="val 10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Down Arrow 52"/>
          <p:cNvSpPr/>
          <p:nvPr/>
        </p:nvSpPr>
        <p:spPr>
          <a:xfrm rot="5400000">
            <a:off x="6218072" y="3378245"/>
            <a:ext cx="168034" cy="43205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own Arrow 53"/>
          <p:cNvSpPr/>
          <p:nvPr/>
        </p:nvSpPr>
        <p:spPr>
          <a:xfrm rot="5400000">
            <a:off x="2695299" y="3376920"/>
            <a:ext cx="168034" cy="43205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U-Turn Arrow 54"/>
          <p:cNvSpPr/>
          <p:nvPr/>
        </p:nvSpPr>
        <p:spPr>
          <a:xfrm rot="5400000" flipV="1">
            <a:off x="-680363" y="4302138"/>
            <a:ext cx="2036879" cy="450460"/>
          </a:xfrm>
          <a:prstGeom prst="uturnArrow">
            <a:avLst>
              <a:gd name="adj1" fmla="val 20488"/>
              <a:gd name="adj2" fmla="val 23872"/>
              <a:gd name="adj3" fmla="val 27256"/>
              <a:gd name="adj4" fmla="val 43750"/>
              <a:gd name="adj5" fmla="val 10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Down Arrow 55"/>
          <p:cNvSpPr/>
          <p:nvPr/>
        </p:nvSpPr>
        <p:spPr>
          <a:xfrm rot="16200000">
            <a:off x="2962426" y="4972747"/>
            <a:ext cx="168034" cy="95946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Down Arrow 56"/>
          <p:cNvSpPr/>
          <p:nvPr/>
        </p:nvSpPr>
        <p:spPr>
          <a:xfrm rot="16200000">
            <a:off x="5992125" y="4912806"/>
            <a:ext cx="168034" cy="1097968"/>
          </a:xfrm>
          <a:prstGeom prst="downArrow">
            <a:avLst/>
          </a:prstGeom>
          <a:solidFill>
            <a:srgbClr val="288C50"/>
          </a:solidFill>
          <a:ln>
            <a:solidFill>
              <a:srgbClr val="288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7016646" y="6164545"/>
            <a:ext cx="1097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288C5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MACRO</a:t>
            </a:r>
            <a:endParaRPr lang="en-US" b="1" dirty="0">
              <a:solidFill>
                <a:srgbClr val="288C5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566309" y="6292307"/>
            <a:ext cx="1097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MICRO</a:t>
            </a:r>
            <a:endParaRPr lang="en-US" b="1" dirty="0">
              <a:solidFill>
                <a:srgbClr val="FF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637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59" grpId="0" animBg="1"/>
      <p:bldP spid="25" grpId="0" animBg="1"/>
      <p:bldP spid="34" grpId="0" animBg="1"/>
      <p:bldP spid="24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/>
      <p:bldP spid="6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392"/>
            <a:ext cx="9144000" cy="68580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pic>
      <p:pic>
        <p:nvPicPr>
          <p:cNvPr id="4" name="Picture 3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48464" y="6481637"/>
            <a:ext cx="331739" cy="3317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40" y="116632"/>
            <a:ext cx="493863" cy="778892"/>
          </a:xfrm>
          <a:prstGeom prst="rect">
            <a:avLst/>
          </a:prstGeom>
        </p:spPr>
      </p:pic>
      <p:sp>
        <p:nvSpPr>
          <p:cNvPr id="2" name="สี่เหลี่ยมผืนผ้ามุมมน 1"/>
          <p:cNvSpPr/>
          <p:nvPr/>
        </p:nvSpPr>
        <p:spPr>
          <a:xfrm>
            <a:off x="-72008" y="0"/>
            <a:ext cx="9252520" cy="1080120"/>
          </a:xfrm>
          <a:prstGeom prst="roundRect">
            <a:avLst/>
          </a:prstGeom>
          <a:gradFill flip="none" rotWithShape="1">
            <a:gsLst>
              <a:gs pos="13000">
                <a:srgbClr val="43825F"/>
              </a:gs>
              <a:gs pos="0">
                <a:srgbClr val="3A8265"/>
              </a:gs>
              <a:gs pos="13000">
                <a:srgbClr val="4B8158"/>
              </a:gs>
              <a:gs pos="75000">
                <a:srgbClr val="92D050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800" b="1" dirty="0" smtClean="0">
                <a:latin typeface="TH SarabunIT๙" pitchFamily="34" charset="-34"/>
                <a:cs typeface="TH SarabunIT๙" pitchFamily="34" charset="-34"/>
              </a:rPr>
              <a:t>คุณประโยชน์ของ </a:t>
            </a:r>
            <a:r>
              <a:rPr lang="en-US" sz="4800" b="1" dirty="0" smtClean="0">
                <a:latin typeface="TH SarabunIT๙" pitchFamily="34" charset="-34"/>
                <a:cs typeface="TH SarabunIT๙" pitchFamily="34" charset="-34"/>
              </a:rPr>
              <a:t>Application </a:t>
            </a:r>
            <a:r>
              <a:rPr lang="th-TH" sz="4800" b="1" dirty="0" smtClean="0">
                <a:latin typeface="TH SarabunIT๙" pitchFamily="34" charset="-34"/>
                <a:cs typeface="TH SarabunIT๙" pitchFamily="34" charset="-34"/>
              </a:rPr>
              <a:t>ที่คาดว่าจะได้รับ</a:t>
            </a:r>
            <a:endParaRPr lang="th-TH" sz="4800" b="1" dirty="0">
              <a:latin typeface="TH SarabunIT๙" pitchFamily="34" charset="-34"/>
              <a:cs typeface="TH SarabunIT๙" pitchFamily="34" charset="-34"/>
            </a:endParaRPr>
          </a:p>
        </p:txBody>
      </p:sp>
      <p:sp>
        <p:nvSpPr>
          <p:cNvPr id="3" name="สี่เหลี่ยมผืนผ้ามุมมน 2"/>
          <p:cNvSpPr/>
          <p:nvPr/>
        </p:nvSpPr>
        <p:spPr>
          <a:xfrm>
            <a:off x="2051720" y="5423370"/>
            <a:ext cx="2160240" cy="1029966"/>
          </a:xfrm>
          <a:prstGeom prst="roundRect">
            <a:avLst/>
          </a:prstGeom>
          <a:blipFill dpi="0"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3000"/>
                      </a14:imgEffect>
                      <a14:imgEffect>
                        <a14:saturation sat="75000"/>
                      </a14:imgEffect>
                    </a14:imgLayer>
                  </a14:imgProps>
                </a:ext>
              </a:extLst>
            </a:blip>
            <a:srcRect/>
            <a:tile tx="-69850" ty="44450" sx="97000" sy="9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144000" algn="ctr">
              <a:lnSpc>
                <a:spcPts val="2000"/>
              </a:lnSpc>
            </a:pPr>
            <a:r>
              <a:rPr lang="th-TH" sz="2400" b="1" dirty="0" smtClean="0">
                <a:latin typeface="TH SarabunIT๙" pitchFamily="34" charset="-34"/>
              </a:rPr>
              <a:t>มี</a:t>
            </a:r>
            <a:r>
              <a:rPr lang="th-TH" sz="24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TH SarabunIT๙" pitchFamily="34" charset="-34"/>
              </a:rPr>
              <a:t>ข้อมูลเพื่อช่วยลดความผันผวนของปริมาณผลผลิตและราคาสินค้าเกษตร</a:t>
            </a:r>
            <a:endParaRPr lang="th-TH" sz="2400" b="1" dirty="0">
              <a:solidFill>
                <a:schemeClr val="accent3">
                  <a:lumMod val="20000"/>
                  <a:lumOff val="80000"/>
                </a:schemeClr>
              </a:solidFill>
              <a:latin typeface="TH SarabunIT๙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2472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ลูกศรขวา 6"/>
          <p:cNvSpPr/>
          <p:nvPr/>
        </p:nvSpPr>
        <p:spPr>
          <a:xfrm>
            <a:off x="4026478" y="3297399"/>
            <a:ext cx="924791" cy="665018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8"/>
          <p:cNvSpPr txBox="1"/>
          <p:nvPr/>
        </p:nvSpPr>
        <p:spPr>
          <a:xfrm>
            <a:off x="611560" y="675478"/>
            <a:ext cx="7944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IT๙" panose="020B0500040200020003" pitchFamily="34" charset="-34"/>
                <a:cs typeface="TH SarabunIT๙" panose="020B0500040200020003" pitchFamily="34" charset="-34"/>
              </a:rPr>
              <a:t>แนวทางการดำเนินการบรรลุเป้าหมาย</a:t>
            </a:r>
            <a:endParaRPr lang="th-TH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IT๙" panose="020B0500040200020003" pitchFamily="34" charset="-34"/>
              <a:cs typeface="TH SarabunIT๙" panose="020B0500040200020003" pitchFamily="34" charset="-34"/>
            </a:endParaRPr>
          </a:p>
        </p:txBody>
      </p:sp>
      <p:sp>
        <p:nvSpPr>
          <p:cNvPr id="12" name="สี่เหลี่ยมผืนผ้ามุมมน 11"/>
          <p:cNvSpPr/>
          <p:nvPr/>
        </p:nvSpPr>
        <p:spPr>
          <a:xfrm>
            <a:off x="617209" y="1700808"/>
            <a:ext cx="7944255" cy="4217018"/>
          </a:xfrm>
          <a:prstGeom prst="roundRect">
            <a:avLst/>
          </a:prstGeom>
          <a:gradFill>
            <a:gsLst>
              <a:gs pos="0">
                <a:schemeClr val="bg1"/>
              </a:gs>
              <a:gs pos="66000">
                <a:schemeClr val="accent6">
                  <a:lumMod val="60000"/>
                  <a:lumOff val="40000"/>
                </a:schemeClr>
              </a:gs>
              <a:gs pos="9900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th-TH" sz="3000" b="1" dirty="0" smtClean="0">
                <a:latin typeface="TH SarabunIT๙" panose="020B0500040200020003" pitchFamily="34" charset="-34"/>
                <a:cs typeface="TH SarabunIT๙" panose="020B0500040200020003" pitchFamily="34" charset="-34"/>
              </a:rPr>
              <a:t>กิจกรรม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th-TH" sz="3000" b="1" dirty="0" smtClean="0">
                <a:latin typeface="TH SarabunIT๙" panose="020B0500040200020003" pitchFamily="34" charset="-34"/>
                <a:cs typeface="TH SarabunIT๙" panose="020B0500040200020003" pitchFamily="34" charset="-34"/>
              </a:rPr>
              <a:t>การพัฒนา </a:t>
            </a:r>
            <a:r>
              <a:rPr lang="et-EE" sz="3000" b="1" dirty="0" smtClean="0">
                <a:latin typeface="TH SarabunIT๙" panose="020B0500040200020003" pitchFamily="34" charset="-34"/>
                <a:cs typeface="TH SarabunIT๙" panose="020B0500040200020003" pitchFamily="34" charset="-34"/>
              </a:rPr>
              <a:t>Digital Platform</a:t>
            </a:r>
            <a:r>
              <a:rPr lang="th-TH" sz="3000" b="1" dirty="0">
                <a:latin typeface="TH SarabunIT๙" panose="020B0500040200020003" pitchFamily="34" charset="-34"/>
                <a:cs typeface="TH SarabunIT๙" panose="020B0500040200020003" pitchFamily="34" charset="-34"/>
              </a:rPr>
              <a:t> </a:t>
            </a:r>
            <a:r>
              <a:rPr lang="th-TH" sz="3000" b="1" dirty="0" smtClean="0">
                <a:latin typeface="TH SarabunIT๙" panose="020B0500040200020003" pitchFamily="34" charset="-34"/>
                <a:cs typeface="TH SarabunIT๙" panose="020B0500040200020003" pitchFamily="34" charset="-34"/>
              </a:rPr>
              <a:t>ที่ใช้งานง่าย มีประโยชน์ และสนุก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th-TH" sz="3000" b="1" dirty="0" smtClean="0">
                <a:latin typeface="TH SarabunIT๙" panose="020B0500040200020003" pitchFamily="34" charset="-34"/>
                <a:cs typeface="TH SarabunIT๙" panose="020B0500040200020003" pitchFamily="34" charset="-34"/>
              </a:rPr>
              <a:t>การให้ความรู้ผ่านช่องทางการอบรมและประชาสัมพันธ์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th-TH" sz="3000" b="1" dirty="0" smtClean="0">
                <a:latin typeface="TH SarabunIT๙" panose="020B0500040200020003" pitchFamily="34" charset="-34"/>
                <a:cs typeface="TH SarabunIT๙" panose="020B0500040200020003" pitchFamily="34" charset="-34"/>
              </a:rPr>
              <a:t>การสร้างการยอมรับโดยกระบวนการมีส่วนร่วม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th-TH" sz="3000" b="1" dirty="0" smtClean="0">
                <a:latin typeface="TH SarabunIT๙" panose="020B0500040200020003" pitchFamily="34" charset="-34"/>
                <a:cs typeface="TH SarabunIT๙" panose="020B0500040200020003" pitchFamily="34" charset="-34"/>
              </a:rPr>
              <a:t>กำหนดหน่วยงานรับผิดชอบที่เหมาะสม</a:t>
            </a:r>
          </a:p>
        </p:txBody>
      </p:sp>
    </p:spTree>
    <p:extLst>
      <p:ext uri="{BB962C8B-B14F-4D97-AF65-F5344CB8AC3E}">
        <p14:creationId xmlns:p14="http://schemas.microsoft.com/office/powerpoint/2010/main" val="400249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22767" y="6443189"/>
            <a:ext cx="331739" cy="3317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40" y="116632"/>
            <a:ext cx="493863" cy="77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2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2627784" y="274638"/>
            <a:ext cx="3960440" cy="1143000"/>
          </a:xfrm>
        </p:spPr>
        <p:txBody>
          <a:bodyPr>
            <a:normAutofit/>
          </a:bodyPr>
          <a:lstStyle/>
          <a:p>
            <a:r>
              <a:rPr lang="th-TH" sz="5400" b="1" dirty="0" smtClean="0">
                <a:latin typeface="TH SarabunIT๙" pitchFamily="34" charset="-34"/>
                <a:cs typeface="TH SarabunIT๙" pitchFamily="34" charset="-34"/>
              </a:rPr>
              <a:t>ปัจจัยเสี่ยง</a:t>
            </a:r>
            <a:endParaRPr lang="th-TH" sz="5400" b="1" dirty="0">
              <a:latin typeface="TH SarabunIT๙" pitchFamily="34" charset="-34"/>
              <a:cs typeface="TH SarabunIT๙" pitchFamily="34" charset="-34"/>
            </a:endParaRPr>
          </a:p>
        </p:txBody>
      </p:sp>
      <p:sp>
        <p:nvSpPr>
          <p:cNvPr id="6" name="วงรี 5"/>
          <p:cNvSpPr/>
          <p:nvPr/>
        </p:nvSpPr>
        <p:spPr>
          <a:xfrm>
            <a:off x="2841150" y="2153319"/>
            <a:ext cx="3848596" cy="384132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19075" cmpd="sng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วงรี 6"/>
          <p:cNvSpPr/>
          <p:nvPr/>
        </p:nvSpPr>
        <p:spPr>
          <a:xfrm>
            <a:off x="3563888" y="1412776"/>
            <a:ext cx="2376263" cy="152523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 smtClean="0">
                <a:solidFill>
                  <a:schemeClr val="bg1"/>
                </a:solidFill>
              </a:rPr>
              <a:t>ความไม่ต่อเนื่องของนโยบาย</a:t>
            </a:r>
            <a:endParaRPr lang="th-TH" b="1" dirty="0">
              <a:solidFill>
                <a:schemeClr val="bg1"/>
              </a:solidFill>
            </a:endParaRPr>
          </a:p>
        </p:txBody>
      </p:sp>
      <p:sp>
        <p:nvSpPr>
          <p:cNvPr id="8" name="วงรี 7"/>
          <p:cNvSpPr/>
          <p:nvPr/>
        </p:nvSpPr>
        <p:spPr>
          <a:xfrm>
            <a:off x="3563890" y="3082023"/>
            <a:ext cx="2448270" cy="182658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 smtClean="0">
                <a:solidFill>
                  <a:schemeClr val="bg1"/>
                </a:solidFill>
              </a:rPr>
              <a:t>ปัจจัยเสี่ยง</a:t>
            </a:r>
            <a:endParaRPr lang="th-TH" sz="3600" b="1" dirty="0">
              <a:solidFill>
                <a:schemeClr val="bg1"/>
              </a:solidFill>
            </a:endParaRPr>
          </a:p>
        </p:txBody>
      </p:sp>
      <p:sp>
        <p:nvSpPr>
          <p:cNvPr id="9" name="วงรี 8"/>
          <p:cNvSpPr/>
          <p:nvPr/>
        </p:nvSpPr>
        <p:spPr>
          <a:xfrm>
            <a:off x="3563890" y="5072121"/>
            <a:ext cx="2448270" cy="1525231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 smtClean="0">
                <a:solidFill>
                  <a:schemeClr val="bg1"/>
                </a:solidFill>
              </a:rPr>
              <a:t>ปริมาณผู้ซื้อ/ขาย</a:t>
            </a:r>
            <a:endParaRPr lang="th-TH" b="1" dirty="0">
              <a:solidFill>
                <a:schemeClr val="bg1"/>
              </a:solidFill>
            </a:endParaRPr>
          </a:p>
        </p:txBody>
      </p:sp>
      <p:sp>
        <p:nvSpPr>
          <p:cNvPr id="10" name="วงรี 9"/>
          <p:cNvSpPr/>
          <p:nvPr/>
        </p:nvSpPr>
        <p:spPr>
          <a:xfrm>
            <a:off x="6156176" y="3311364"/>
            <a:ext cx="2376264" cy="1525231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 smtClean="0">
                <a:solidFill>
                  <a:schemeClr val="bg1"/>
                </a:solidFill>
              </a:rPr>
              <a:t>ราคาสินค้าในตลาดโลก</a:t>
            </a:r>
            <a:endParaRPr lang="th-TH" b="1" dirty="0">
              <a:solidFill>
                <a:schemeClr val="bg1"/>
              </a:solidFill>
            </a:endParaRPr>
          </a:p>
        </p:txBody>
      </p:sp>
      <p:sp>
        <p:nvSpPr>
          <p:cNvPr id="11" name="วงรี 10"/>
          <p:cNvSpPr/>
          <p:nvPr/>
        </p:nvSpPr>
        <p:spPr>
          <a:xfrm>
            <a:off x="1043608" y="3311364"/>
            <a:ext cx="2232248" cy="159723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 smtClean="0">
                <a:solidFill>
                  <a:schemeClr val="bg1"/>
                </a:solidFill>
              </a:rPr>
              <a:t>ภัยธรรมชาติ</a:t>
            </a:r>
            <a:endParaRPr lang="th-TH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02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9144000" cy="6858000"/>
          </a:xfrm>
          <a:prstGeom prst="rect">
            <a:avLst/>
          </a:prstGeom>
        </p:spPr>
      </p:pic>
      <p:pic>
        <p:nvPicPr>
          <p:cNvPr id="4" name="Picture 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22767" y="6443189"/>
            <a:ext cx="331739" cy="3317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6632"/>
            <a:ext cx="493863" cy="77889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76056" y="2876451"/>
            <a:ext cx="4067944" cy="3000821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h-TH" sz="2700" dirty="0" smtClean="0">
                <a:solidFill>
                  <a:schemeClr val="bg1"/>
                </a:solidFill>
                <a:latin typeface="TH SarabunIT๙" pitchFamily="34" charset="-34"/>
                <a:cs typeface="TH SarabunIT๙" pitchFamily="34" charset="-34"/>
              </a:rPr>
              <a:t>เกษตรกรและผู้ประกอบการเข้าถึงตลาดทั้งในและต่างประเทศ</a:t>
            </a:r>
          </a:p>
          <a:p>
            <a:r>
              <a:rPr lang="th-TH" sz="2700" dirty="0" smtClean="0">
                <a:solidFill>
                  <a:schemeClr val="bg1"/>
                </a:solidFill>
                <a:latin typeface="TH SarabunIT๙" pitchFamily="34" charset="-34"/>
                <a:cs typeface="TH SarabunIT๙" pitchFamily="34" charset="-34"/>
              </a:rPr>
              <a:t>เกษตรกรและผู้ประกอบการมีข้อมูลประกอบการตัดสินใจ</a:t>
            </a:r>
          </a:p>
          <a:p>
            <a:r>
              <a:rPr lang="th-TH" sz="2700" dirty="0" smtClean="0">
                <a:solidFill>
                  <a:schemeClr val="bg1"/>
                </a:solidFill>
                <a:latin typeface="TH SarabunIT๙" pitchFamily="34" charset="-34"/>
                <a:cs typeface="TH SarabunIT๙" pitchFamily="34" charset="-34"/>
              </a:rPr>
              <a:t>สร้าง </a:t>
            </a:r>
            <a:r>
              <a:rPr lang="en-US" sz="2700" dirty="0" smtClean="0">
                <a:solidFill>
                  <a:schemeClr val="bg1"/>
                </a:solidFill>
                <a:latin typeface="TH SarabunIT๙" pitchFamily="34" charset="-34"/>
                <a:cs typeface="TH SarabunIT๙" pitchFamily="34" charset="-34"/>
              </a:rPr>
              <a:t>Smart Officers </a:t>
            </a:r>
            <a:r>
              <a:rPr lang="th-TH" sz="2700" dirty="0" smtClean="0">
                <a:solidFill>
                  <a:schemeClr val="bg1"/>
                </a:solidFill>
                <a:latin typeface="TH SarabunIT๙" pitchFamily="34" charset="-34"/>
                <a:cs typeface="TH SarabunIT๙" pitchFamily="34" charset="-34"/>
              </a:rPr>
              <a:t>คู่กับ </a:t>
            </a:r>
            <a:r>
              <a:rPr lang="en-US" sz="2700" dirty="0" smtClean="0">
                <a:solidFill>
                  <a:schemeClr val="bg1"/>
                </a:solidFill>
                <a:latin typeface="TH SarabunIT๙" pitchFamily="34" charset="-34"/>
                <a:cs typeface="TH SarabunIT๙" pitchFamily="34" charset="-34"/>
              </a:rPr>
              <a:t>Smart Farmer</a:t>
            </a:r>
          </a:p>
          <a:p>
            <a:r>
              <a:rPr lang="th-TH" sz="2700" dirty="0" smtClean="0">
                <a:solidFill>
                  <a:schemeClr val="bg1"/>
                </a:solidFill>
                <a:latin typeface="TH SarabunIT๙" pitchFamily="34" charset="-34"/>
                <a:cs typeface="TH SarabunIT๙" pitchFamily="34" charset="-34"/>
              </a:rPr>
              <a:t>ตอบสนองนโยบายการเป็นรัฐบาล </a:t>
            </a:r>
            <a:r>
              <a:rPr lang="en-US" sz="2700" dirty="0" smtClean="0">
                <a:solidFill>
                  <a:schemeClr val="bg1"/>
                </a:solidFill>
                <a:latin typeface="TH SarabunIT๙" pitchFamily="34" charset="-34"/>
                <a:cs typeface="TH SarabunIT๙" pitchFamily="34" charset="-34"/>
              </a:rPr>
              <a:t>ECOS</a:t>
            </a:r>
            <a:endParaRPr lang="th-TH" sz="2700" dirty="0">
              <a:solidFill>
                <a:schemeClr val="bg1"/>
              </a:solidFill>
              <a:latin typeface="TH SarabunIT๙" pitchFamily="34" charset="-34"/>
              <a:cs typeface="TH SarabunIT๙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6536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467544" y="1412776"/>
            <a:ext cx="8316416" cy="3168352"/>
          </a:xfrm>
        </p:spPr>
        <p:txBody>
          <a:bodyPr>
            <a:normAutofit fontScale="90000"/>
          </a:bodyPr>
          <a:lstStyle/>
          <a:p>
            <a:r>
              <a:rPr lang="th-TH" sz="7200" b="1" dirty="0" smtClean="0">
                <a:ln w="3175" cmpd="sng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TH SarabunIT๙" pitchFamily="34" charset="-34"/>
                <a:cs typeface="TH SarabunIT๙" pitchFamily="34" charset="-34"/>
              </a:rPr>
              <a:t>สำนักงานมาตรฐานสินค้าเกษตรและอาหารแห่งชาติ </a:t>
            </a:r>
            <a:br>
              <a:rPr lang="th-TH" sz="7200" b="1" dirty="0" smtClean="0">
                <a:ln w="3175" cmpd="sng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TH SarabunIT๙" pitchFamily="34" charset="-34"/>
                <a:cs typeface="TH SarabunIT๙" pitchFamily="34" charset="-34"/>
              </a:rPr>
            </a:br>
            <a:r>
              <a:rPr lang="th-TH" sz="7200" b="1" dirty="0" smtClean="0">
                <a:ln w="3175" cmpd="sng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TH SarabunIT๙" pitchFamily="34" charset="-34"/>
                <a:cs typeface="TH SarabunIT๙" pitchFamily="34" charset="-34"/>
              </a:rPr>
              <a:t>กับ พรบ.มาตรฐานสินค้าเกษตร</a:t>
            </a:r>
            <a:endParaRPr lang="en-US" sz="7200" b="1" dirty="0">
              <a:ln w="3175" cmpd="sng">
                <a:solidFill>
                  <a:schemeClr val="tx1"/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TH SarabunIT๙" pitchFamily="34" charset="-34"/>
              <a:cs typeface="TH SarabunIT๙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8734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h-TH" b="1" dirty="0" smtClean="0">
                <a:ln w="3175" cmpd="sng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TH SarabunIT๙" pitchFamily="34" charset="-34"/>
                <a:cs typeface="TH SarabunIT๙" pitchFamily="34" charset="-34"/>
              </a:rPr>
              <a:t>สำนักงานมาตรฐานสินค้าเกษตรและอาหารแห่งชาติ</a:t>
            </a:r>
            <a:br>
              <a:rPr lang="th-TH" b="1" dirty="0" smtClean="0">
                <a:ln w="3175" cmpd="sng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TH SarabunIT๙" pitchFamily="34" charset="-34"/>
                <a:cs typeface="TH SarabunIT๙" pitchFamily="34" charset="-34"/>
              </a:rPr>
            </a:br>
            <a:r>
              <a:rPr lang="th-TH" b="1" dirty="0" smtClean="0">
                <a:ln w="3175" cmpd="sng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latin typeface="TH SarabunIT๙" pitchFamily="34" charset="-34"/>
                <a:cs typeface="TH SarabunIT๙" pitchFamily="34" charset="-34"/>
              </a:rPr>
              <a:t>(มกอช.)</a:t>
            </a:r>
            <a:endParaRPr lang="en-US" b="1" dirty="0">
              <a:ln w="3175" cmpd="sng">
                <a:solidFill>
                  <a:schemeClr val="tx1"/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latin typeface="TH SarabunIT๙" pitchFamily="34" charset="-34"/>
              <a:cs typeface="TH SarabunIT๙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925144"/>
          </a:xfrm>
        </p:spPr>
        <p:txBody>
          <a:bodyPr/>
          <a:lstStyle/>
          <a:p>
            <a:r>
              <a:rPr lang="th-TH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เป็นส่วนราชการระดับ</a:t>
            </a:r>
            <a:r>
              <a:rPr lang="th-TH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กรม หน่วยงานกลางด้านมาตรฐานสินค้าเกษตรของ</a:t>
            </a:r>
            <a:r>
              <a:rPr lang="th-TH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ประเทศ สังกัดกระทรวงเกษตรและสหกรณ์</a:t>
            </a:r>
          </a:p>
          <a:p>
            <a:pPr marL="0" indent="0">
              <a:buNone/>
            </a:pPr>
            <a:endParaRPr lang="th-TH" sz="1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th-TH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มาตรฐานสินค้าเกษตรประเภทสมัครใจประกาศใช้ กว่า 300 เรื่อง</a:t>
            </a:r>
          </a:p>
          <a:p>
            <a:pPr marL="0" indent="0">
              <a:buNone/>
            </a:pPr>
            <a:endParaRPr lang="th-TH" sz="1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th-TH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มาตรฐานบังคับ มีผลบังคับใช้แล้ว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h-TH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 เรื่อง </a:t>
            </a:r>
          </a:p>
          <a:p>
            <a:pPr marL="0" indent="0">
              <a:buNone/>
            </a:pPr>
            <a:r>
              <a:rPr lang="th-TH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เป็น</a:t>
            </a:r>
            <a:r>
              <a:rPr lang="th-TH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มาตรฐานสินค้า </a:t>
            </a:r>
            <a:r>
              <a:rPr lang="th-TH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คือ เมล็ดถั่วลิสง </a:t>
            </a:r>
          </a:p>
          <a:p>
            <a:pPr marL="0" indent="0">
              <a:buNone/>
            </a:pPr>
            <a:r>
              <a:rPr lang="th-TH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เป็น</a:t>
            </a:r>
            <a:r>
              <a:rPr lang="th-TH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มาตรฐานระบบ </a:t>
            </a:r>
            <a:r>
              <a:rPr lang="th-TH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คือ การรมก๊าซซัลเฟอร์ไดออกไซด์ผลไม้ การปฏิบัติของฟาร์มเพาะเลี้ยงลูกกุ้งขาวแวนนาไม การปฏิบัติของศูนย์รวบรวมน้ำนมดิบ การผลิตเชื้อเห็ด และการผลิตทุเรียนแช่เยือกแข็ง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435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80512" cy="68873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9736" y="2060848"/>
            <a:ext cx="12961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FreesiaUPC" pitchFamily="34" charset="-34"/>
              </a:rPr>
              <a:t>การผลิตขยายตัวต่ำ</a:t>
            </a:r>
            <a:endParaRPr lang="th-TH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iaUPC" pitchFamily="34" charset="-34"/>
              <a:cs typeface="FreesiaUPC" pitchFamily="34" charset="-3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40152" y="2095241"/>
            <a:ext cx="14401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FreesiaUPC" pitchFamily="34" charset="-34"/>
              </a:rPr>
              <a:t>ผลิตภาพการผลิตรวม</a:t>
            </a:r>
            <a:endParaRPr lang="th-TH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iaUPC" pitchFamily="34" charset="-34"/>
              <a:cs typeface="FreesiaUPC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24328" y="2103166"/>
            <a:ext cx="12961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FreesiaUPC" pitchFamily="34" charset="-34"/>
              </a:rPr>
              <a:t>รายได้</a:t>
            </a:r>
            <a:br>
              <a:rPr lang="th-TH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FreesiaUPC" pitchFamily="34" charset="-34"/>
              </a:rPr>
            </a:br>
            <a:r>
              <a:rPr lang="th-TH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FreesiaUPC" pitchFamily="34" charset="-34"/>
              </a:rPr>
              <a:t>ภาคเกษตร</a:t>
            </a:r>
            <a:endParaRPr lang="th-TH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iaUPC" pitchFamily="34" charset="-34"/>
              <a:cs typeface="FreesiaUPC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56224" y="4221088"/>
            <a:ext cx="12961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FreesiaUPC" pitchFamily="34" charset="-34"/>
              </a:rPr>
              <a:t>ระดับราคาภาคเกษตร</a:t>
            </a:r>
            <a:endParaRPr lang="th-TH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iaUPC" pitchFamily="34" charset="-34"/>
              <a:cs typeface="FreesiaUPC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60232" y="4097976"/>
            <a:ext cx="1440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FreesiaUPC" pitchFamily="34" charset="-34"/>
              </a:rPr>
              <a:t>รายได้เฉลี่ย</a:t>
            </a:r>
            <a:br>
              <a:rPr lang="th-TH" sz="24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FreesiaUPC" pitchFamily="34" charset="-34"/>
              </a:rPr>
            </a:br>
            <a:r>
              <a:rPr lang="th-TH" sz="24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FreesiaUPC" pitchFamily="34" charset="-34"/>
              </a:rPr>
              <a:t>ต่อคนใน</a:t>
            </a:r>
            <a:br>
              <a:rPr lang="th-TH" sz="24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FreesiaUPC" pitchFamily="34" charset="-34"/>
              </a:rPr>
            </a:br>
            <a:r>
              <a:rPr lang="th-TH" sz="24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FreesiaUPC" pitchFamily="34" charset="-34"/>
              </a:rPr>
              <a:t>ภาคเกษตร</a:t>
            </a:r>
            <a:endParaRPr lang="th-TH" sz="2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iaUPC" pitchFamily="34" charset="-34"/>
              <a:cs typeface="FreesiaUPC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60032" y="764704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FreesiaUPC" pitchFamily="34" charset="-34"/>
              </a:rPr>
              <a:t>สภาพทั่วไปของปัญหา</a:t>
            </a:r>
            <a:endParaRPr lang="th-TH" sz="3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iaUPC" pitchFamily="34" charset="-34"/>
              <a:cs typeface="FreesiaUPC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6640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22767" y="6443189"/>
            <a:ext cx="331739" cy="3317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40" y="116632"/>
            <a:ext cx="493863" cy="77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6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27784" y="620688"/>
            <a:ext cx="40324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FreesiaUPC" pitchFamily="34" charset="-34"/>
              </a:rPr>
              <a:t>สรุปปัญหาภาคเกษตร</a:t>
            </a:r>
            <a:endParaRPr lang="th-TH" sz="4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iaUPC" pitchFamily="34" charset="-34"/>
              <a:cs typeface="FreesiaUPC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8885" y="2548351"/>
            <a:ext cx="1512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b="1" dirty="0" smtClean="0">
                <a:solidFill>
                  <a:schemeClr val="accent4">
                    <a:lumMod val="50000"/>
                  </a:schemeClr>
                </a:solidFill>
                <a:latin typeface="FreesiaUPC" pitchFamily="34" charset="-34"/>
                <a:cs typeface="FreesiaUPC" pitchFamily="34" charset="-34"/>
              </a:rPr>
              <a:t>ผลผลิต</a:t>
            </a:r>
            <a:br>
              <a:rPr lang="th-TH" sz="2400" b="1" dirty="0" smtClean="0">
                <a:solidFill>
                  <a:schemeClr val="accent4">
                    <a:lumMod val="50000"/>
                  </a:schemeClr>
                </a:solidFill>
                <a:latin typeface="FreesiaUPC" pitchFamily="34" charset="-34"/>
                <a:cs typeface="FreesiaUPC" pitchFamily="34" charset="-34"/>
              </a:rPr>
            </a:br>
            <a:r>
              <a:rPr lang="th-TH" sz="2400" b="1" dirty="0" smtClean="0">
                <a:solidFill>
                  <a:schemeClr val="accent4">
                    <a:lumMod val="50000"/>
                  </a:schemeClr>
                </a:solidFill>
                <a:latin typeface="FreesiaUPC" pitchFamily="34" charset="-34"/>
                <a:cs typeface="FreesiaUPC" pitchFamily="34" charset="-34"/>
              </a:rPr>
              <a:t>ขยายตัวต่ำ</a:t>
            </a:r>
            <a:endParaRPr lang="th-TH" sz="2400" b="1" dirty="0">
              <a:solidFill>
                <a:schemeClr val="accent4">
                  <a:lumMod val="50000"/>
                </a:schemeClr>
              </a:solidFill>
              <a:latin typeface="FreesiaUPC" pitchFamily="34" charset="-34"/>
              <a:cs typeface="FreesiaUPC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46922" y="2598003"/>
            <a:ext cx="1654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FreesiaUPC" pitchFamily="34" charset="-34"/>
                <a:cs typeface="FreesiaUPC" pitchFamily="34" charset="-34"/>
              </a:rPr>
              <a:t>คุณภาพมาตรฐานสินค้า</a:t>
            </a:r>
            <a:endParaRPr lang="th-TH" sz="2400" b="1" dirty="0">
              <a:solidFill>
                <a:schemeClr val="accent5">
                  <a:lumMod val="40000"/>
                  <a:lumOff val="60000"/>
                </a:schemeClr>
              </a:solidFill>
              <a:latin typeface="FreesiaUPC" pitchFamily="34" charset="-34"/>
              <a:cs typeface="FreesiaUPC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88024" y="2733017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b="1" dirty="0" smtClean="0">
                <a:solidFill>
                  <a:schemeClr val="accent2">
                    <a:lumMod val="50000"/>
                  </a:schemeClr>
                </a:solidFill>
                <a:latin typeface="FreesiaUPC" pitchFamily="34" charset="-34"/>
                <a:cs typeface="FreesiaUPC" pitchFamily="34" charset="-34"/>
              </a:rPr>
              <a:t>ราคาผันผวน</a:t>
            </a:r>
            <a:endParaRPr lang="th-TH" sz="2400" b="1" dirty="0">
              <a:solidFill>
                <a:schemeClr val="accent2">
                  <a:lumMod val="50000"/>
                </a:schemeClr>
              </a:solidFill>
              <a:latin typeface="FreesiaUPC" pitchFamily="34" charset="-34"/>
              <a:cs typeface="FreesiaUPC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48264" y="2492896"/>
            <a:ext cx="1512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b="1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FreesiaUPC" pitchFamily="34" charset="-34"/>
                <a:cs typeface="FreesiaUPC" pitchFamily="34" charset="-34"/>
              </a:rPr>
              <a:t>หนี้สิน ละทิ้งอาชีพเกษตร</a:t>
            </a:r>
            <a:endParaRPr lang="th-TH" sz="2400" b="1" dirty="0">
              <a:solidFill>
                <a:schemeClr val="accent2">
                  <a:lumMod val="20000"/>
                  <a:lumOff val="80000"/>
                </a:schemeClr>
              </a:solidFill>
              <a:latin typeface="FreesiaUPC" pitchFamily="34" charset="-34"/>
              <a:cs typeface="FreesiaUPC" pitchFamily="34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9552" y="4797152"/>
            <a:ext cx="80648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+mj-cs"/>
              </a:rPr>
              <a:t>“</a:t>
            </a:r>
            <a:r>
              <a:rPr lang="th-TH" sz="32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+mj-cs"/>
              </a:rPr>
              <a:t> </a:t>
            </a:r>
            <a:r>
              <a:rPr lang="th-TH" sz="32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+mj-cs"/>
              </a:rPr>
              <a:t>คุณภาพการดำรงของชีวิต</a:t>
            </a:r>
            <a:r>
              <a:rPr lang="th-TH" sz="32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+mj-cs"/>
              </a:rPr>
              <a:t>เกษตรกร</a:t>
            </a:r>
            <a:r>
              <a:rPr lang="th-TH" sz="32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+mj-cs"/>
              </a:rPr>
              <a:t>มีปัญหา</a:t>
            </a:r>
            <a:r>
              <a:rPr lang="th-TH" sz="32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+mj-cs"/>
              </a:rPr>
              <a:t>ความเหลื่อมล้ำ</a:t>
            </a:r>
            <a:br>
              <a:rPr lang="th-TH" sz="32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+mj-cs"/>
              </a:rPr>
            </a:br>
            <a:r>
              <a:rPr lang="th-TH" sz="32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+mj-cs"/>
              </a:rPr>
              <a:t>ในสังคม เนื่องจากตลาดสินค้าเกษตรไม่</a:t>
            </a:r>
            <a:r>
              <a:rPr lang="th-TH" sz="32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+mj-cs"/>
              </a:rPr>
              <a:t>แน่นอน และ</a:t>
            </a:r>
            <a:r>
              <a:rPr lang="th-TH" sz="32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+mj-cs"/>
              </a:rPr>
              <a:t>ราคาผันผวน</a:t>
            </a:r>
            <a:r>
              <a:rPr lang="en-US" sz="32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+mj-cs"/>
              </a:rPr>
              <a:t> ”</a:t>
            </a:r>
            <a:endParaRPr lang="th-TH" sz="32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iaUPC" pitchFamily="34" charset="-34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5914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68"/>
            <a:ext cx="9144000" cy="68873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6071" y="2348880"/>
            <a:ext cx="7776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FreesiaUPC" pitchFamily="34" charset="-34"/>
              </a:rPr>
              <a:t>การคาดการณ์ปัญหาภาคเกษตรในอนาคต </a:t>
            </a:r>
          </a:p>
          <a:p>
            <a:pPr algn="ctr"/>
            <a:r>
              <a:rPr lang="th-TH" sz="36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FreesiaUPC" pitchFamily="34" charset="-34"/>
              </a:rPr>
              <a:t>20 ปีข้างหน้า</a:t>
            </a:r>
            <a:endParaRPr lang="th-TH" sz="3600" b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iaUPC" pitchFamily="34" charset="-34"/>
              <a:cs typeface="FreesiaUPC" pitchFamily="34" charset="-3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3886200"/>
            <a:ext cx="27922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dirty="0" smtClean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FreesiaUPC" pitchFamily="34" charset="-34"/>
              </a:rPr>
              <a:t>สัดส่วนของรายได้ภาคเกษตรต่อ </a:t>
            </a:r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FreesiaUPC" pitchFamily="34" charset="-34"/>
              </a:rPr>
              <a:t>GDP</a:t>
            </a:r>
            <a:r>
              <a:rPr lang="th-TH" dirty="0" smtClean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FreesiaUPC" pitchFamily="34" charset="-34"/>
              </a:rPr>
              <a:t> มีแนวโน้มลดลง รายได้เฉลี่ยเกษตรกรต่อหัวต่ำกว่ารายได้เฉลี่ยของประเทศ</a:t>
            </a:r>
            <a:endParaRPr lang="th-TH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iaUPC" pitchFamily="34" charset="-34"/>
              <a:cs typeface="FreesiaUPC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31840" y="3892789"/>
            <a:ext cx="28803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dirty="0" smtClean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FreesiaUPC" pitchFamily="34" charset="-34"/>
              </a:rPr>
              <a:t>ราคาสินค้าเกษตรที่ไม่มีเสถียรภาพ ทำให้ยิ่งต้องแทรกแซงราคา</a:t>
            </a:r>
            <a:endParaRPr lang="th-TH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iaUPC" pitchFamily="34" charset="-34"/>
              <a:cs typeface="FreesiaUPC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87480" y="3903095"/>
            <a:ext cx="28803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dirty="0" smtClean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FreesiaUPC" pitchFamily="34" charset="-34"/>
              </a:rPr>
              <a:t>เนื่องจากเกษตรกรเลิกอาชีพและไม่มีเกษตรกรรุ่นใหม่เกิดขึ้นเพียงพอ</a:t>
            </a:r>
            <a:endParaRPr lang="th-TH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iaUPC" pitchFamily="34" charset="-34"/>
              <a:cs typeface="FreesiaUPC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2400" y="3439180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b="1" u="sng" dirty="0" smtClean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FreesiaUPC" pitchFamily="34" charset="-34"/>
              </a:rPr>
              <a:t>ความเหลื่อมล้ำ</a:t>
            </a:r>
            <a:endParaRPr lang="th-TH" b="1" u="sng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iaUPC" pitchFamily="34" charset="-34"/>
              <a:cs typeface="FreesiaUPC" pitchFamily="34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07296" y="3439180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b="1" u="sng" dirty="0" smtClean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FreesiaUPC" pitchFamily="34" charset="-34"/>
              </a:rPr>
              <a:t>ราคาไม่มีเสถียรภาพ</a:t>
            </a:r>
            <a:endParaRPr lang="th-TH" b="1" u="sng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iaUPC" pitchFamily="34" charset="-34"/>
              <a:cs typeface="FreesiaUPC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19800" y="3439180"/>
            <a:ext cx="312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b="1" u="sng" dirty="0" smtClean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FreesiaUPC" pitchFamily="34" charset="-34"/>
              </a:rPr>
              <a:t>ความมั่นคงทางอาหารลดลง</a:t>
            </a:r>
            <a:endParaRPr lang="th-TH" b="1" u="sng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iaUPC" pitchFamily="34" charset="-34"/>
              <a:cs typeface="FreesiaUPC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4157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ตาราง 5"/>
          <p:cNvGraphicFramePr>
            <a:graphicFrameLocks noGrp="1"/>
          </p:cNvGraphicFramePr>
          <p:nvPr/>
        </p:nvGraphicFramePr>
        <p:xfrm>
          <a:off x="838200" y="1143000"/>
          <a:ext cx="7670800" cy="426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835400"/>
                <a:gridCol w="3835400"/>
              </a:tblGrid>
              <a:tr h="10300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sz="2400" dirty="0" smtClean="0">
                        <a:solidFill>
                          <a:schemeClr val="bg1"/>
                        </a:solidFill>
                        <a:latin typeface="FreesiaUPC" pitchFamily="34" charset="-34"/>
                        <a:cs typeface="FreesiaUPC" pitchFamily="34" charset="-34"/>
                      </a:endParaRPr>
                    </a:p>
                  </a:txBody>
                  <a:tcPr marL="97925" marR="97925" marT="48963" marB="48963" anchor="ctr"/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  <a:latin typeface="FreesiaUPC" pitchFamily="34" charset="-34"/>
                        <a:cs typeface="FreesiaUPC" pitchFamily="34" charset="-34"/>
                      </a:endParaRPr>
                    </a:p>
                  </a:txBody>
                  <a:tcPr marL="97925" marR="97925" marT="48963" marB="48963" anchor="ctr"/>
                </a:tc>
              </a:tr>
              <a:tr h="3237187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endParaRPr lang="th-TH" sz="2400" dirty="0" smtClean="0">
                        <a:solidFill>
                          <a:schemeClr val="bg1"/>
                        </a:solidFill>
                        <a:latin typeface="FreesiaUPC+"/>
                      </a:endParaRPr>
                    </a:p>
                  </a:txBody>
                  <a:tcPr marL="97925" marR="97925" marT="48963" marB="48963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endParaRPr lang="en-US" sz="2400" dirty="0">
                        <a:solidFill>
                          <a:schemeClr val="tx1"/>
                        </a:solidFill>
                        <a:latin typeface="FreesiaUPC+"/>
                        <a:cs typeface="TH SarabunPSK" pitchFamily="34" charset="-34"/>
                      </a:endParaRPr>
                    </a:p>
                  </a:txBody>
                  <a:tcPr marL="97925" marR="97925" marT="48963" marB="48963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38200" y="144780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FreesiaUPC" pitchFamily="34" charset="-34"/>
              </a:rPr>
              <a:t>ประเด็นปัญหาที่ควรได้รับการแก้ไข</a:t>
            </a:r>
            <a:endParaRPr lang="th-TH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iaUPC" pitchFamily="34" charset="-34"/>
              <a:cs typeface="FreesiaUPC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48200" y="1443335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FreesiaUPC" pitchFamily="34" charset="-34"/>
              </a:rPr>
              <a:t>วิธีคิดแบบเดิมในการแก้ไข</a:t>
            </a:r>
            <a:endParaRPr lang="th-TH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iaUPC" pitchFamily="34" charset="-34"/>
              <a:cs typeface="FreesiaUPC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4400" y="2275344"/>
            <a:ext cx="3810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buFont typeface="Arial" pitchFamily="34" charset="0"/>
              <a:buChar char="•"/>
            </a:pPr>
            <a:r>
              <a:rPr lang="th-TH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FreesiaUPC" pitchFamily="34" charset="-34"/>
              </a:rPr>
              <a:t> รายได้เกษตรกรต่ำ หนี้สินเพิ่ม </a:t>
            </a:r>
          </a:p>
          <a:p>
            <a:pPr algn="thaiDist"/>
            <a:r>
              <a:rPr lang="th-TH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FreesiaUPC" pitchFamily="34" charset="-34"/>
              </a:rPr>
              <a:t>   ความเหลื่อมล้ำทางโอกาสการแข่งขัน</a:t>
            </a:r>
          </a:p>
          <a:p>
            <a:pPr algn="thaiDist">
              <a:buFont typeface="Arial" pitchFamily="34" charset="0"/>
              <a:buChar char="•"/>
            </a:pPr>
            <a:r>
              <a:rPr lang="th-TH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FreesiaUPC" pitchFamily="34" charset="-34"/>
              </a:rPr>
              <a:t> ระดับราคาสินค้าตกต่ำ ความไม่สมดุล </a:t>
            </a:r>
          </a:p>
          <a:p>
            <a:pPr algn="thaiDist"/>
            <a:r>
              <a:rPr lang="th-TH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FreesiaUPC" pitchFamily="34" charset="-34"/>
              </a:rPr>
              <a:t>   ระหว่าง</a:t>
            </a:r>
            <a:r>
              <a:rPr lang="th-TH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FreesiaUPC" pitchFamily="34" charset="-34"/>
              </a:rPr>
              <a:t>อุปสงค์</a:t>
            </a:r>
            <a:r>
              <a:rPr lang="th-TH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FreesiaUPC" pitchFamily="34" charset="-34"/>
              </a:rPr>
              <a:t>และ</a:t>
            </a:r>
            <a:r>
              <a:rPr lang="th-TH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FreesiaUPC" pitchFamily="34" charset="-34"/>
              </a:rPr>
              <a:t>อุปทาน</a:t>
            </a:r>
            <a:endParaRPr lang="th-TH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iaUPC" pitchFamily="34" charset="-34"/>
              <a:cs typeface="FreesiaUPC" pitchFamily="34" charset="-34"/>
            </a:endParaRPr>
          </a:p>
          <a:p>
            <a:pPr algn="thaiDist">
              <a:buFont typeface="Arial" pitchFamily="34" charset="0"/>
              <a:buChar char="•"/>
            </a:pPr>
            <a:r>
              <a:rPr lang="th-TH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FreesiaUPC" pitchFamily="34" charset="-34"/>
              </a:rPr>
              <a:t> ขาดทายาทเกษตรรุ่นต่อไป ส่งผลต่อ </a:t>
            </a:r>
          </a:p>
          <a:p>
            <a:pPr algn="thaiDist"/>
            <a:r>
              <a:rPr lang="th-TH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FreesiaUPC" pitchFamily="34" charset="-34"/>
              </a:rPr>
              <a:t>   ความมั่นคงทางอาหาร</a:t>
            </a:r>
          </a:p>
          <a:p>
            <a:pPr>
              <a:buFont typeface="Arial" pitchFamily="34" charset="0"/>
              <a:buChar char="•"/>
            </a:pPr>
            <a:endParaRPr lang="th-TH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iaUPC" pitchFamily="34" charset="-34"/>
              <a:cs typeface="FreesiaUPC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24400" y="2275344"/>
            <a:ext cx="3810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buFont typeface="Arial" pitchFamily="34" charset="0"/>
              <a:buChar char="•"/>
            </a:pPr>
            <a:r>
              <a:rPr lang="th-TH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FreesiaUPC" pitchFamily="34" charset="-34"/>
              </a:rPr>
              <a:t> บัตรคนจน พักชำระหนี้ ฯลฯ</a:t>
            </a:r>
          </a:p>
          <a:p>
            <a:pPr algn="thaiDist"/>
            <a:endParaRPr lang="th-TH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iaUPC" pitchFamily="34" charset="-34"/>
              <a:cs typeface="FreesiaUPC" pitchFamily="34" charset="-34"/>
            </a:endParaRPr>
          </a:p>
          <a:p>
            <a:pPr algn="thaiDist">
              <a:buFont typeface="Arial" pitchFamily="34" charset="0"/>
              <a:buChar char="•"/>
            </a:pPr>
            <a:r>
              <a:rPr lang="th-TH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FreesiaUPC" pitchFamily="34" charset="-34"/>
              </a:rPr>
              <a:t> การแทรกแซงราคา โซนนิ่ง ฯลฯ</a:t>
            </a:r>
          </a:p>
          <a:p>
            <a:pPr algn="thaiDist">
              <a:buFont typeface="Arial" pitchFamily="34" charset="0"/>
              <a:buChar char="•"/>
            </a:pPr>
            <a:endParaRPr lang="th-TH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iaUPC" pitchFamily="34" charset="-34"/>
              <a:cs typeface="FreesiaUPC" pitchFamily="34" charset="-34"/>
            </a:endParaRPr>
          </a:p>
          <a:p>
            <a:pPr algn="thaiDist">
              <a:buFont typeface="Arial" pitchFamily="34" charset="0"/>
              <a:buChar char="•"/>
            </a:pPr>
            <a:r>
              <a:rPr lang="th-TH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iaUPC" pitchFamily="34" charset="-34"/>
                <a:cs typeface="FreesiaUPC" pitchFamily="34" charset="-34"/>
              </a:rPr>
              <a:t> พัฒนาคุณภาพผลผลิต ลดพื้นที่การเกษตร ปรับเปลี่ยนอาชีพ</a:t>
            </a:r>
          </a:p>
          <a:p>
            <a:pPr>
              <a:buFont typeface="Arial" pitchFamily="34" charset="0"/>
              <a:buChar char="•"/>
            </a:pPr>
            <a:endParaRPr lang="th-TH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iaUPC" pitchFamily="34" charset="-34"/>
              <a:cs typeface="FreesiaUPC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1743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/>
        <a:ea typeface=""/>
        <a:cs typeface=""/>
      </a:majorFont>
      <a:minorFont>
        <a:latin typeface="Corbel"/>
        <a:ea typeface=""/>
        <a:cs typeface="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algn="ctr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Headlines">
    <a:dk1>
      <a:sysClr val="windowText" lastClr="000000"/>
    </a:dk1>
    <a:lt1>
      <a:sysClr val="window" lastClr="FFFFFF"/>
    </a:lt1>
    <a:dk2>
      <a:srgbClr val="1D1A1D"/>
    </a:dk2>
    <a:lt2>
      <a:srgbClr val="F5F5F5"/>
    </a:lt2>
    <a:accent1>
      <a:srgbClr val="439EB7"/>
    </a:accent1>
    <a:accent2>
      <a:srgbClr val="E28B55"/>
    </a:accent2>
    <a:accent3>
      <a:srgbClr val="DCB64D"/>
    </a:accent3>
    <a:accent4>
      <a:srgbClr val="4CA198"/>
    </a:accent4>
    <a:accent5>
      <a:srgbClr val="835B82"/>
    </a:accent5>
    <a:accent6>
      <a:srgbClr val="645135"/>
    </a:accent6>
    <a:hlink>
      <a:srgbClr val="439EB7"/>
    </a:hlink>
    <a:folHlink>
      <a:srgbClr val="835B8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5271</TotalTime>
  <Words>1218</Words>
  <Application>Microsoft Office PowerPoint</Application>
  <PresentationFormat>On-screen Show (4:3)</PresentationFormat>
  <Paragraphs>285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24</vt:i4>
      </vt:variant>
    </vt:vector>
  </HeadingPairs>
  <TitlesOfParts>
    <vt:vector size="43" baseType="lpstr">
      <vt:lpstr>Angsana New</vt:lpstr>
      <vt:lpstr>Arial</vt:lpstr>
      <vt:lpstr>Calibri</vt:lpstr>
      <vt:lpstr>Calibri Light</vt:lpstr>
      <vt:lpstr>Century Schoolbook</vt:lpstr>
      <vt:lpstr>Corbel</vt:lpstr>
      <vt:lpstr>Cordia New</vt:lpstr>
      <vt:lpstr>FreesiaUPC</vt:lpstr>
      <vt:lpstr>FreesiaUPC+</vt:lpstr>
      <vt:lpstr>Segoe Script</vt:lpstr>
      <vt:lpstr>Tahoma</vt:lpstr>
      <vt:lpstr>TH SarabunIT๙</vt:lpstr>
      <vt:lpstr>TH SarabunPSK</vt:lpstr>
      <vt:lpstr>Office Theme</vt:lpstr>
      <vt:lpstr>Headlines</vt:lpstr>
      <vt:lpstr>2_Office Theme</vt:lpstr>
      <vt:lpstr>1_Office Theme</vt:lpstr>
      <vt:lpstr>3_Office Theme</vt:lpstr>
      <vt:lpstr>4_Office Theme</vt:lpstr>
      <vt:lpstr>PowerPoint Presentation</vt:lpstr>
      <vt:lpstr>PowerPoint Presentation</vt:lpstr>
      <vt:lpstr>สำนักงานมาตรฐานสินค้าเกษตรและอาหารแห่งชาติ  กับ พรบ.มาตรฐานสินค้าเกษตร</vt:lpstr>
      <vt:lpstr>สำนักงานมาตรฐานสินค้าเกษตรและอาหารแห่งชาติ (มกอช.)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ตัวอย่าง Application</vt:lpstr>
      <vt:lpstr>ตัวอย่าง Application</vt:lpstr>
      <vt:lpstr>PowerPoint Presentation</vt:lpstr>
      <vt:lpstr>PowerPoint Presentation</vt:lpstr>
      <vt:lpstr>PowerPoint Presentation</vt:lpstr>
      <vt:lpstr>ปัจจัยเสี่ยง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GP3SF42</cp:lastModifiedBy>
  <cp:revision>123</cp:revision>
  <cp:lastPrinted>2018-08-13T09:45:17Z</cp:lastPrinted>
  <dcterms:created xsi:type="dcterms:W3CDTF">2018-06-15T03:36:36Z</dcterms:created>
  <dcterms:modified xsi:type="dcterms:W3CDTF">2018-09-24T05:00:15Z</dcterms:modified>
</cp:coreProperties>
</file>